
<file path=[Content_Types].xml><?xml version="1.0" encoding="utf-8"?>
<Types xmlns="http://schemas.openxmlformats.org/package/2006/content-types">
  <Default Extension="jpeg" ContentType="image/jpeg"/>
  <Default Extension="png" ContentType="image/png"/>
  <Default Extension="rels" ContentType="application/vnd.openxmlformats-package.relationships+xml"/>
  <Default Extension="xml" ContentType="application/xml"/>
  <Override PartName="/ppt/presentation.xml" ContentType="application/vnd.openxmlformats-officedocument.presentationml.presentation.main+xml"/>
  <Override PartName="/ppt/slideMasters/slideMaster1.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docProps/core.xml" ContentType="application/vnd.openxmlformats-package.core-properties+xml"/>
  <Override PartName="/docProps/app.xml" ContentType="application/vnd.openxmlformats-officedocument.extended-properties+xml"/>
</Types>
</file>

<file path=_rels/.rels><?xml version="1.0" encoding="UTF-8" standalone="yes"?>
<Relationships xmlns="http://schemas.openxmlformats.org/package/2006/relationships"><Relationship Id="rId3" Type="http://schemas.openxmlformats.org/officeDocument/2006/relationships/extended-properties" Target="docProps/app.xml"/><Relationship Id="rId2" Type="http://schemas.openxmlformats.org/package/2006/relationships/metadata/core-properties" Target="docProps/core.xml"/><Relationship Id="rId1" Type="http://schemas.openxmlformats.org/officeDocument/2006/relationships/officeDocument" Target="ppt/presentation.xml"/></Relationships>
</file>

<file path=ppt/presentation.xml><?xml version="1.0" encoding="utf-8"?>
<p:presentation xmlns:a="http://schemas.openxmlformats.org/drawingml/2006/main" xmlns:r="http://schemas.openxmlformats.org/officeDocument/2006/relationships" xmlns:p="http://schemas.openxmlformats.org/presentationml/2006/main">
  <p:sldMasterIdLst>
    <p:sldMasterId id="2147483648" r:id="rId1"/>
  </p:sldMasterIdLst>
  <p:sldIdLst>
    <p:sldId id="256" r:id="rId2"/>
    <p:sldId id="257" r:id="rId3"/>
    <p:sldId id="258" r:id="rId4"/>
    <p:sldId id="259" r:id="rId5"/>
    <p:sldId id="260" r:id="rId6"/>
    <p:sldId id="261" r:id="rId7"/>
    <p:sldId id="262" r:id="rId8"/>
    <p:sldId id="263" r:id="rId9"/>
    <p:sldId id="264" r:id="rId10"/>
    <p:sldId id="265" r:id="rId11"/>
    <p:sldId id="266" r:id="rId12"/>
    <p:sldId id="267" r:id="rId13"/>
    <p:sldId id="268" r:id="rId14"/>
    <p:sldId id="269" r:id="rId15"/>
    <p:sldId id="270" r:id="rId16"/>
    <p:sldId id="271" r:id="rId17"/>
    <p:sldId id="272" r:id="rId18"/>
    <p:sldId id="273" r:id="rId19"/>
    <p:sldId id="274" r:id="rId20"/>
    <p:sldId id="275" r:id="rId21"/>
    <p:sldId id="276" r:id="rId22"/>
    <p:sldId id="277" r:id="rId23"/>
    <p:sldId id="278" r:id="rId24"/>
    <p:sldId id="279" r:id="rId25"/>
    <p:sldId id="280" r:id="rId26"/>
    <p:sldId id="281" r:id="rId27"/>
    <p:sldId id="282" r:id="rId28"/>
    <p:sldId id="283" r:id="rId29"/>
    <p:sldId id="284" r:id="rId30"/>
    <p:sldId id="285" r:id="rId31"/>
    <p:sldId id="286" r:id="rId32"/>
    <p:sldId id="287" r:id="rId33"/>
    <p:sldId id="288" r:id="rId34"/>
    <p:sldId id="289" r:id="rId35"/>
    <p:sldId id="290" r:id="rId36"/>
    <p:sldId id="291" r:id="rId37"/>
    <p:sldId id="292" r:id="rId38"/>
    <p:sldId id="295" r:id="rId39"/>
    <p:sldId id="293" r:id="rId40"/>
    <p:sldId id="294" r:id="rId41"/>
  </p:sldIdLst>
  <p:sldSz cx="10080625" cy="5670550"/>
  <p:notesSz cx="7772400" cy="10058400"/>
  <p:defaultText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defaultTextStyle>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p:normalViewPr>
    <p:restoredLeft sz="15620"/>
    <p:restoredTop sz="94660"/>
  </p:normalViewPr>
  <p:slideViewPr>
    <p:cSldViewPr snapToGrid="0">
      <p:cViewPr varScale="1">
        <p:scale>
          <a:sx n="120" d="100"/>
          <a:sy n="120" d="100"/>
        </p:scale>
        <p:origin x="102" y="366"/>
      </p:cViewPr>
      <p:guideLst/>
    </p:cSldViewPr>
  </p:slideViewPr>
  <p:notesTextViewPr>
    <p:cViewPr>
      <p:scale>
        <a:sx n="1" d="1"/>
        <a:sy n="1" d="1"/>
      </p:scale>
      <p:origin x="0" y="0"/>
    </p:cViewPr>
  </p:notesText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12.xml"/><Relationship Id="rId18" Type="http://schemas.openxmlformats.org/officeDocument/2006/relationships/slide" Target="slides/slide17.xml"/><Relationship Id="rId26" Type="http://schemas.openxmlformats.org/officeDocument/2006/relationships/slide" Target="slides/slide25.xml"/><Relationship Id="rId39" Type="http://schemas.openxmlformats.org/officeDocument/2006/relationships/slide" Target="slides/slide38.xml"/><Relationship Id="rId21" Type="http://schemas.openxmlformats.org/officeDocument/2006/relationships/slide" Target="slides/slide20.xml"/><Relationship Id="rId34" Type="http://schemas.openxmlformats.org/officeDocument/2006/relationships/slide" Target="slides/slide33.xml"/><Relationship Id="rId42" Type="http://schemas.openxmlformats.org/officeDocument/2006/relationships/presProps" Target="presProps.xml"/><Relationship Id="rId7" Type="http://schemas.openxmlformats.org/officeDocument/2006/relationships/slide" Target="slides/slide6.xml"/><Relationship Id="rId2" Type="http://schemas.openxmlformats.org/officeDocument/2006/relationships/slide" Target="slides/slide1.xml"/><Relationship Id="rId16" Type="http://schemas.openxmlformats.org/officeDocument/2006/relationships/slide" Target="slides/slide15.xml"/><Relationship Id="rId29" Type="http://schemas.openxmlformats.org/officeDocument/2006/relationships/slide" Target="slides/slide28.xml"/><Relationship Id="rId1" Type="http://schemas.openxmlformats.org/officeDocument/2006/relationships/slideMaster" Target="slideMasters/slideMaster1.xml"/><Relationship Id="rId6" Type="http://schemas.openxmlformats.org/officeDocument/2006/relationships/slide" Target="slides/slide5.xml"/><Relationship Id="rId11" Type="http://schemas.openxmlformats.org/officeDocument/2006/relationships/slide" Target="slides/slide10.xml"/><Relationship Id="rId24" Type="http://schemas.openxmlformats.org/officeDocument/2006/relationships/slide" Target="slides/slide23.xml"/><Relationship Id="rId32" Type="http://schemas.openxmlformats.org/officeDocument/2006/relationships/slide" Target="slides/slide31.xml"/><Relationship Id="rId37" Type="http://schemas.openxmlformats.org/officeDocument/2006/relationships/slide" Target="slides/slide36.xml"/><Relationship Id="rId40" Type="http://schemas.openxmlformats.org/officeDocument/2006/relationships/slide" Target="slides/slide39.xml"/><Relationship Id="rId45" Type="http://schemas.openxmlformats.org/officeDocument/2006/relationships/tableStyles" Target="tableStyles.xml"/><Relationship Id="rId5" Type="http://schemas.openxmlformats.org/officeDocument/2006/relationships/slide" Target="slides/slide4.xml"/><Relationship Id="rId15" Type="http://schemas.openxmlformats.org/officeDocument/2006/relationships/slide" Target="slides/slide14.xml"/><Relationship Id="rId23" Type="http://schemas.openxmlformats.org/officeDocument/2006/relationships/slide" Target="slides/slide22.xml"/><Relationship Id="rId28" Type="http://schemas.openxmlformats.org/officeDocument/2006/relationships/slide" Target="slides/slide27.xml"/><Relationship Id="rId36" Type="http://schemas.openxmlformats.org/officeDocument/2006/relationships/slide" Target="slides/slide35.xml"/><Relationship Id="rId10" Type="http://schemas.openxmlformats.org/officeDocument/2006/relationships/slide" Target="slides/slide9.xml"/><Relationship Id="rId19" Type="http://schemas.openxmlformats.org/officeDocument/2006/relationships/slide" Target="slides/slide18.xml"/><Relationship Id="rId31" Type="http://schemas.openxmlformats.org/officeDocument/2006/relationships/slide" Target="slides/slide30.xml"/><Relationship Id="rId44" Type="http://schemas.openxmlformats.org/officeDocument/2006/relationships/theme" Target="theme/theme1.xml"/><Relationship Id="rId4" Type="http://schemas.openxmlformats.org/officeDocument/2006/relationships/slide" Target="slides/slide3.xml"/><Relationship Id="rId9" Type="http://schemas.openxmlformats.org/officeDocument/2006/relationships/slide" Target="slides/slide8.xml"/><Relationship Id="rId14" Type="http://schemas.openxmlformats.org/officeDocument/2006/relationships/slide" Target="slides/slide13.xml"/><Relationship Id="rId22" Type="http://schemas.openxmlformats.org/officeDocument/2006/relationships/slide" Target="slides/slide21.xml"/><Relationship Id="rId27" Type="http://schemas.openxmlformats.org/officeDocument/2006/relationships/slide" Target="slides/slide26.xml"/><Relationship Id="rId30" Type="http://schemas.openxmlformats.org/officeDocument/2006/relationships/slide" Target="slides/slide29.xml"/><Relationship Id="rId35" Type="http://schemas.openxmlformats.org/officeDocument/2006/relationships/slide" Target="slides/slide34.xml"/><Relationship Id="rId43" Type="http://schemas.openxmlformats.org/officeDocument/2006/relationships/viewProps" Target="viewProps.xml"/><Relationship Id="rId8" Type="http://schemas.openxmlformats.org/officeDocument/2006/relationships/slide" Target="slides/slide7.xml"/><Relationship Id="rId3" Type="http://schemas.openxmlformats.org/officeDocument/2006/relationships/slide" Target="slides/slide2.xml"/><Relationship Id="rId12" Type="http://schemas.openxmlformats.org/officeDocument/2006/relationships/slide" Target="slides/slide11.xml"/><Relationship Id="rId17" Type="http://schemas.openxmlformats.org/officeDocument/2006/relationships/slide" Target="slides/slide16.xml"/><Relationship Id="rId25" Type="http://schemas.openxmlformats.org/officeDocument/2006/relationships/slide" Target="slides/slide24.xml"/><Relationship Id="rId33" Type="http://schemas.openxmlformats.org/officeDocument/2006/relationships/slide" Target="slides/slide32.xml"/><Relationship Id="rId38" Type="http://schemas.openxmlformats.org/officeDocument/2006/relationships/slide" Target="slides/slide37.xml"/><Relationship Id="rId20" Type="http://schemas.openxmlformats.org/officeDocument/2006/relationships/slide" Target="slides/slide19.xml"/><Relationship Id="rId41" Type="http://schemas.openxmlformats.org/officeDocument/2006/relationships/slide" Target="slides/slide40.xml"/></Relationships>
</file>

<file path=ppt/slideLayouts/_rels/slideLayout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slideLayout1.xml><?xml version="1.0" encoding="utf-8"?>
<p:sldLayout xmlns:a="http://schemas.openxmlformats.org/drawingml/2006/main" xmlns:r="http://schemas.openxmlformats.org/officeDocument/2006/relationships" xmlns:p="http://schemas.openxmlformats.org/presentationml/2006/main" type="blank" preserve="1">
  <p:cSld name="Blank Slide">
    <p:spTree>
      <p:nvGrpSpPr>
        <p:cNvPr id="1" name=""/>
        <p:cNvGrpSpPr/>
        <p:nvPr/>
      </p:nvGrpSpPr>
      <p:grpSpPr>
        <a:xfrm>
          <a:off x="0" y="0"/>
          <a:ext cx="0" cy="0"/>
          <a:chOff x="0" y="0"/>
          <a:chExt cx="0" cy="0"/>
        </a:xfrm>
      </p:grpSpPr>
      <p:sp>
        <p:nvSpPr>
          <p:cNvPr id="2" name="PlaceHolder 1"/>
          <p:cNvSpPr>
            <a:spLocks noGrp="1"/>
          </p:cNvSpPr>
          <p:nvPr>
            <p:ph type="ftr" idx="2"/>
          </p:nvPr>
        </p:nvSpPr>
        <p:spPr/>
        <p:txBody>
          <a:bodyPr/>
          <a:lstStyle/>
          <a:p>
            <a:r>
              <a:t>Footer</a:t>
            </a:r>
          </a:p>
        </p:txBody>
      </p:sp>
      <p:sp>
        <p:nvSpPr>
          <p:cNvPr id="3" name="PlaceHolder 2"/>
          <p:cNvSpPr>
            <a:spLocks noGrp="1"/>
          </p:cNvSpPr>
          <p:nvPr>
            <p:ph type="sldNum" idx="3"/>
          </p:nvPr>
        </p:nvSpPr>
        <p:spPr/>
        <p:txBody>
          <a:bodyPr/>
          <a:lstStyle/>
          <a:p>
            <a:fld id="{625918F4-C567-456A-AFA1-8A7E67DAD801}" type="slidenum">
              <a:t>‹#›</a:t>
            </a:fld>
            <a:endParaRPr/>
          </a:p>
        </p:txBody>
      </p:sp>
      <p:sp>
        <p:nvSpPr>
          <p:cNvPr id="4" name="PlaceHolder 3"/>
          <p:cNvSpPr>
            <a:spLocks noGrp="1"/>
          </p:cNvSpPr>
          <p:nvPr>
            <p:ph type="dt" idx="1"/>
          </p:nvPr>
        </p:nvSpPr>
        <p:spPr/>
        <p:txBody>
          <a:bodyPr/>
          <a:lstStyle/>
          <a:p>
            <a:endParaRPr/>
          </a:p>
        </p:txBody>
      </p:sp>
    </p:spTree>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tx" preserve="1">
  <p:cSld name="Title Slide">
    <p:spTree>
      <p:nvGrpSpPr>
        <p:cNvPr id="1" name=""/>
        <p:cNvGrpSpPr/>
        <p:nvPr/>
      </p:nvGrpSpPr>
      <p:grpSpPr>
        <a:xfrm>
          <a:off x="0" y="0"/>
          <a:ext cx="0" cy="0"/>
          <a:chOff x="0" y="0"/>
          <a:chExt cx="0" cy="0"/>
        </a:xfrm>
      </p:grpSpPr>
      <p:sp>
        <p:nvSpPr>
          <p:cNvPr id="5"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6" name="PlaceHolder 2"/>
          <p:cNvSpPr>
            <a:spLocks noGrp="1"/>
          </p:cNvSpPr>
          <p:nvPr>
            <p:ph type="subTitle"/>
          </p:nvPr>
        </p:nvSpPr>
        <p:spPr>
          <a:xfrm>
            <a:off x="503640" y="1326240"/>
            <a:ext cx="9071280" cy="3288240"/>
          </a:xfrm>
          <a:prstGeom prst="rect">
            <a:avLst/>
          </a:prstGeom>
          <a:noFill/>
          <a:ln w="0">
            <a:noFill/>
          </a:ln>
        </p:spPr>
        <p:txBody>
          <a:bodyPr lIns="0" tIns="0" rIns="0" bIns="0" anchor="ctr">
            <a:noAutofit/>
          </a:bodyPr>
          <a:lstStyle/>
          <a:p>
            <a:pPr algn="ctr">
              <a:buNone/>
            </a:pPr>
            <a:endParaRPr lang="en-US" sz="3200" b="0" strike="noStrike" spc="-1">
              <a:latin typeface="Arial"/>
            </a:endParaRPr>
          </a:p>
        </p:txBody>
      </p:sp>
      <p:sp>
        <p:nvSpPr>
          <p:cNvPr id="4" name="PlaceHolder 3"/>
          <p:cNvSpPr>
            <a:spLocks noGrp="1"/>
          </p:cNvSpPr>
          <p:nvPr>
            <p:ph type="ftr" idx="2"/>
          </p:nvPr>
        </p:nvSpPr>
        <p:spPr/>
        <p:txBody>
          <a:bodyPr/>
          <a:lstStyle/>
          <a:p>
            <a:r>
              <a:t>Footer</a:t>
            </a:r>
          </a:p>
        </p:txBody>
      </p:sp>
      <p:sp>
        <p:nvSpPr>
          <p:cNvPr id="2" name="PlaceHolder 4"/>
          <p:cNvSpPr>
            <a:spLocks noGrp="1"/>
          </p:cNvSpPr>
          <p:nvPr>
            <p:ph type="sldNum" idx="3"/>
          </p:nvPr>
        </p:nvSpPr>
        <p:spPr/>
        <p:txBody>
          <a:bodyPr/>
          <a:lstStyle/>
          <a:p>
            <a:fld id="{C6C247F5-F202-4955-A744-C74CBA336FEA}" type="slidenum">
              <a:t>‹#›</a:t>
            </a:fld>
            <a:endParaRPr/>
          </a:p>
        </p:txBody>
      </p:sp>
      <p:sp>
        <p:nvSpPr>
          <p:cNvPr id="3" name="PlaceHolder 5"/>
          <p:cNvSpPr>
            <a:spLocks noGrp="1"/>
          </p:cNvSpPr>
          <p:nvPr>
            <p:ph type="dt" idx="1"/>
          </p:nvPr>
        </p:nvSpPr>
        <p:spPr/>
        <p:txBody>
          <a:bodyPr/>
          <a:lstStyle/>
          <a:p>
            <a:endParaRPr/>
          </a:p>
        </p:txBody>
      </p:sp>
    </p:spTree>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obj" preserve="1">
  <p:cSld name="Title, Content">
    <p:spTree>
      <p:nvGrpSpPr>
        <p:cNvPr id="1" name=""/>
        <p:cNvGrpSpPr/>
        <p:nvPr/>
      </p:nvGrpSpPr>
      <p:grpSpPr>
        <a:xfrm>
          <a:off x="0" y="0"/>
          <a:ext cx="0" cy="0"/>
          <a:chOff x="0" y="0"/>
          <a:chExt cx="0" cy="0"/>
        </a:xfrm>
      </p:grpSpPr>
      <p:sp>
        <p:nvSpPr>
          <p:cNvPr id="7"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8" name="PlaceHolder 2"/>
          <p:cNvSpPr>
            <a:spLocks noGrp="1"/>
          </p:cNvSpPr>
          <p:nvPr>
            <p:ph/>
          </p:nvPr>
        </p:nvSpPr>
        <p:spPr>
          <a:xfrm>
            <a:off x="503640" y="1326240"/>
            <a:ext cx="9071280" cy="3288240"/>
          </a:xfrm>
          <a:prstGeom prst="rect">
            <a:avLst/>
          </a:prstGeom>
          <a:noFill/>
          <a:ln w="0">
            <a:noFill/>
          </a:ln>
        </p:spPr>
        <p:txBody>
          <a:bodyPr lIns="0" tIns="0" rIns="0" bIns="0" anchor="t">
            <a:normAutofit/>
          </a:bodyPr>
          <a:lstStyle/>
          <a:p>
            <a:endParaRPr lang="en-US" sz="3190" b="0" strike="noStrike" spc="-1">
              <a:latin typeface="Arial"/>
            </a:endParaRPr>
          </a:p>
        </p:txBody>
      </p:sp>
      <p:sp>
        <p:nvSpPr>
          <p:cNvPr id="4" name="PlaceHolder 3"/>
          <p:cNvSpPr>
            <a:spLocks noGrp="1"/>
          </p:cNvSpPr>
          <p:nvPr>
            <p:ph type="ftr" idx="2"/>
          </p:nvPr>
        </p:nvSpPr>
        <p:spPr/>
        <p:txBody>
          <a:bodyPr/>
          <a:lstStyle/>
          <a:p>
            <a:r>
              <a:t>Footer</a:t>
            </a:r>
          </a:p>
        </p:txBody>
      </p:sp>
      <p:sp>
        <p:nvSpPr>
          <p:cNvPr id="5" name="PlaceHolder 4"/>
          <p:cNvSpPr>
            <a:spLocks noGrp="1"/>
          </p:cNvSpPr>
          <p:nvPr>
            <p:ph type="sldNum" idx="3"/>
          </p:nvPr>
        </p:nvSpPr>
        <p:spPr/>
        <p:txBody>
          <a:bodyPr/>
          <a:lstStyle/>
          <a:p>
            <a:fld id="{75762CA7-FEA1-418E-BDEE-C3E3543243A1}" type="slidenum">
              <a:t>‹#›</a:t>
            </a:fld>
            <a:endParaRPr/>
          </a:p>
        </p:txBody>
      </p:sp>
      <p:sp>
        <p:nvSpPr>
          <p:cNvPr id="6" name="PlaceHolder 5"/>
          <p:cNvSpPr>
            <a:spLocks noGrp="1"/>
          </p:cNvSpPr>
          <p:nvPr>
            <p:ph type="dt" idx="1"/>
          </p:nvPr>
        </p:nvSpPr>
        <p:spPr/>
        <p:txBody>
          <a:bodyPr/>
          <a:lstStyle/>
          <a:p>
            <a:endParaRPr/>
          </a:p>
        </p:txBody>
      </p:sp>
    </p:spTree>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itle, 2 Content">
    <p:spTree>
      <p:nvGrpSpPr>
        <p:cNvPr id="1" name=""/>
        <p:cNvGrpSpPr/>
        <p:nvPr/>
      </p:nvGrpSpPr>
      <p:grpSpPr>
        <a:xfrm>
          <a:off x="0" y="0"/>
          <a:ext cx="0" cy="0"/>
          <a:chOff x="0" y="0"/>
          <a:chExt cx="0" cy="0"/>
        </a:xfrm>
      </p:grpSpPr>
      <p:sp>
        <p:nvSpPr>
          <p:cNvPr id="9"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10" name="PlaceHolder 2"/>
          <p:cNvSpPr>
            <a:spLocks noGrp="1"/>
          </p:cNvSpPr>
          <p:nvPr>
            <p:ph/>
          </p:nvPr>
        </p:nvSpPr>
        <p:spPr>
          <a:xfrm>
            <a:off x="503640" y="1326240"/>
            <a:ext cx="4426560" cy="3288240"/>
          </a:xfrm>
          <a:prstGeom prst="rect">
            <a:avLst/>
          </a:prstGeom>
          <a:noFill/>
          <a:ln w="0">
            <a:noFill/>
          </a:ln>
        </p:spPr>
        <p:txBody>
          <a:bodyPr lIns="0" tIns="0" rIns="0" bIns="0" anchor="t">
            <a:normAutofit/>
          </a:bodyPr>
          <a:lstStyle/>
          <a:p>
            <a:endParaRPr lang="en-US" sz="3190" b="0" strike="noStrike" spc="-1">
              <a:latin typeface="Arial"/>
            </a:endParaRPr>
          </a:p>
        </p:txBody>
      </p:sp>
      <p:sp>
        <p:nvSpPr>
          <p:cNvPr id="11" name="PlaceHolder 3"/>
          <p:cNvSpPr>
            <a:spLocks noGrp="1"/>
          </p:cNvSpPr>
          <p:nvPr>
            <p:ph/>
          </p:nvPr>
        </p:nvSpPr>
        <p:spPr>
          <a:xfrm>
            <a:off x="5151960" y="1326240"/>
            <a:ext cx="4426560" cy="3288240"/>
          </a:xfrm>
          <a:prstGeom prst="rect">
            <a:avLst/>
          </a:prstGeom>
          <a:noFill/>
          <a:ln w="0">
            <a:noFill/>
          </a:ln>
        </p:spPr>
        <p:txBody>
          <a:bodyPr lIns="0" tIns="0" rIns="0" bIns="0" anchor="t">
            <a:normAutofit/>
          </a:bodyPr>
          <a:lstStyle/>
          <a:p>
            <a:endParaRPr lang="en-US" sz="3190" b="0" strike="noStrike" spc="-1">
              <a:latin typeface="Arial"/>
            </a:endParaRPr>
          </a:p>
        </p:txBody>
      </p:sp>
      <p:sp>
        <p:nvSpPr>
          <p:cNvPr id="5" name="PlaceHolder 4"/>
          <p:cNvSpPr>
            <a:spLocks noGrp="1"/>
          </p:cNvSpPr>
          <p:nvPr>
            <p:ph type="ftr" idx="2"/>
          </p:nvPr>
        </p:nvSpPr>
        <p:spPr/>
        <p:txBody>
          <a:bodyPr/>
          <a:lstStyle/>
          <a:p>
            <a:r>
              <a:t>Footer</a:t>
            </a:r>
          </a:p>
        </p:txBody>
      </p:sp>
      <p:sp>
        <p:nvSpPr>
          <p:cNvPr id="6" name="PlaceHolder 5"/>
          <p:cNvSpPr>
            <a:spLocks noGrp="1"/>
          </p:cNvSpPr>
          <p:nvPr>
            <p:ph type="sldNum" idx="3"/>
          </p:nvPr>
        </p:nvSpPr>
        <p:spPr/>
        <p:txBody>
          <a:bodyPr/>
          <a:lstStyle/>
          <a:p>
            <a:fld id="{9EDA6348-6912-41FA-BD95-EE03B711680B}" type="slidenum">
              <a:t>‹#›</a:t>
            </a:fld>
            <a:endParaRPr/>
          </a:p>
        </p:txBody>
      </p:sp>
      <p:sp>
        <p:nvSpPr>
          <p:cNvPr id="7" name="PlaceHolder 6"/>
          <p:cNvSpPr>
            <a:spLocks noGrp="1"/>
          </p:cNvSpPr>
          <p:nvPr>
            <p:ph type="dt" idx="1"/>
          </p:nvPr>
        </p:nvSpPr>
        <p:spPr/>
        <p:txBody>
          <a:bodyPr/>
          <a:lstStyle/>
          <a:p>
            <a:endParaRPr/>
          </a:p>
        </p:txBody>
      </p:sp>
    </p:spTree>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12"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3" name="PlaceHolder 2"/>
          <p:cNvSpPr>
            <a:spLocks noGrp="1"/>
          </p:cNvSpPr>
          <p:nvPr>
            <p:ph type="ftr" idx="2"/>
          </p:nvPr>
        </p:nvSpPr>
        <p:spPr/>
        <p:txBody>
          <a:bodyPr/>
          <a:lstStyle/>
          <a:p>
            <a:r>
              <a:t>Footer</a:t>
            </a:r>
          </a:p>
        </p:txBody>
      </p:sp>
      <p:sp>
        <p:nvSpPr>
          <p:cNvPr id="4" name="PlaceHolder 3"/>
          <p:cNvSpPr>
            <a:spLocks noGrp="1"/>
          </p:cNvSpPr>
          <p:nvPr>
            <p:ph type="sldNum" idx="3"/>
          </p:nvPr>
        </p:nvSpPr>
        <p:spPr/>
        <p:txBody>
          <a:bodyPr/>
          <a:lstStyle/>
          <a:p>
            <a:fld id="{F872CD79-6809-4A33-936D-9446C699EC0F}" type="slidenum">
              <a:t>‹#›</a:t>
            </a:fld>
            <a:endParaRPr/>
          </a:p>
        </p:txBody>
      </p:sp>
      <p:sp>
        <p:nvSpPr>
          <p:cNvPr id="5" name="PlaceHolder 4"/>
          <p:cNvSpPr>
            <a:spLocks noGrp="1"/>
          </p:cNvSpPr>
          <p:nvPr>
            <p:ph type="dt" idx="1"/>
          </p:nvPr>
        </p:nvSpPr>
        <p:spPr/>
        <p:txBody>
          <a:bodyPr/>
          <a:lstStyle/>
          <a:p>
            <a:endParaRPr/>
          </a:p>
        </p:txBody>
      </p:sp>
    </p:spTree>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objOnly" preserve="1">
  <p:cSld name="Centered Text">
    <p:spTree>
      <p:nvGrpSpPr>
        <p:cNvPr id="1" name=""/>
        <p:cNvGrpSpPr/>
        <p:nvPr/>
      </p:nvGrpSpPr>
      <p:grpSpPr>
        <a:xfrm>
          <a:off x="0" y="0"/>
          <a:ext cx="0" cy="0"/>
          <a:chOff x="0" y="0"/>
          <a:chExt cx="0" cy="0"/>
        </a:xfrm>
      </p:grpSpPr>
      <p:sp>
        <p:nvSpPr>
          <p:cNvPr id="13" name="PlaceHolder 1"/>
          <p:cNvSpPr>
            <a:spLocks noGrp="1"/>
          </p:cNvSpPr>
          <p:nvPr>
            <p:ph type="subTitle"/>
          </p:nvPr>
        </p:nvSpPr>
        <p:spPr>
          <a:xfrm>
            <a:off x="503640" y="225720"/>
            <a:ext cx="9071280" cy="4388400"/>
          </a:xfrm>
          <a:prstGeom prst="rect">
            <a:avLst/>
          </a:prstGeom>
          <a:noFill/>
          <a:ln w="0">
            <a:noFill/>
          </a:ln>
        </p:spPr>
        <p:txBody>
          <a:bodyPr lIns="0" tIns="0" rIns="0" bIns="0" anchor="ctr">
            <a:noAutofit/>
          </a:bodyPr>
          <a:lstStyle/>
          <a:p>
            <a:pPr algn="ctr">
              <a:buNone/>
            </a:pPr>
            <a:endParaRPr lang="en-US" sz="3200" b="0" strike="noStrike" spc="-1">
              <a:latin typeface="Arial"/>
            </a:endParaRPr>
          </a:p>
        </p:txBody>
      </p:sp>
      <p:sp>
        <p:nvSpPr>
          <p:cNvPr id="3" name="PlaceHolder 2"/>
          <p:cNvSpPr>
            <a:spLocks noGrp="1"/>
          </p:cNvSpPr>
          <p:nvPr>
            <p:ph type="ftr" idx="2"/>
          </p:nvPr>
        </p:nvSpPr>
        <p:spPr/>
        <p:txBody>
          <a:bodyPr/>
          <a:lstStyle/>
          <a:p>
            <a:r>
              <a:t>Footer</a:t>
            </a:r>
          </a:p>
        </p:txBody>
      </p:sp>
      <p:sp>
        <p:nvSpPr>
          <p:cNvPr id="4" name="PlaceHolder 3"/>
          <p:cNvSpPr>
            <a:spLocks noGrp="1"/>
          </p:cNvSpPr>
          <p:nvPr>
            <p:ph type="sldNum" idx="3"/>
          </p:nvPr>
        </p:nvSpPr>
        <p:spPr/>
        <p:txBody>
          <a:bodyPr/>
          <a:lstStyle/>
          <a:p>
            <a:fld id="{A876EB8E-BE69-4D28-B29F-DBF6D8A4A25F}" type="slidenum">
              <a:t>‹#›</a:t>
            </a:fld>
            <a:endParaRPr/>
          </a:p>
        </p:txBody>
      </p:sp>
      <p:sp>
        <p:nvSpPr>
          <p:cNvPr id="5" name="PlaceHolder 4"/>
          <p:cNvSpPr>
            <a:spLocks noGrp="1"/>
          </p:cNvSpPr>
          <p:nvPr>
            <p:ph type="dt" idx="1"/>
          </p:nvPr>
        </p:nvSpPr>
        <p:spPr/>
        <p:txBody>
          <a:bodyPr/>
          <a:lstStyle/>
          <a:p>
            <a:endParaRPr/>
          </a:p>
        </p:txBody>
      </p:sp>
    </p:spTree>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twoObjAndObj" preserve="1">
  <p:cSld name="Title, 2 Content and Content">
    <p:spTree>
      <p:nvGrpSpPr>
        <p:cNvPr id="1" name=""/>
        <p:cNvGrpSpPr/>
        <p:nvPr/>
      </p:nvGrpSpPr>
      <p:grpSpPr>
        <a:xfrm>
          <a:off x="0" y="0"/>
          <a:ext cx="0" cy="0"/>
          <a:chOff x="0" y="0"/>
          <a:chExt cx="0" cy="0"/>
        </a:xfrm>
      </p:grpSpPr>
      <p:sp>
        <p:nvSpPr>
          <p:cNvPr id="14"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15" name="PlaceHolder 2"/>
          <p:cNvSpPr>
            <a:spLocks noGrp="1"/>
          </p:cNvSpPr>
          <p:nvPr>
            <p:ph/>
          </p:nvPr>
        </p:nvSpPr>
        <p:spPr>
          <a:xfrm>
            <a:off x="503640" y="132624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16" name="PlaceHolder 3"/>
          <p:cNvSpPr>
            <a:spLocks noGrp="1"/>
          </p:cNvSpPr>
          <p:nvPr>
            <p:ph/>
          </p:nvPr>
        </p:nvSpPr>
        <p:spPr>
          <a:xfrm>
            <a:off x="5151960" y="1326240"/>
            <a:ext cx="4426560" cy="3288240"/>
          </a:xfrm>
          <a:prstGeom prst="rect">
            <a:avLst/>
          </a:prstGeom>
          <a:noFill/>
          <a:ln w="0">
            <a:noFill/>
          </a:ln>
        </p:spPr>
        <p:txBody>
          <a:bodyPr lIns="0" tIns="0" rIns="0" bIns="0" anchor="t">
            <a:normAutofit/>
          </a:bodyPr>
          <a:lstStyle/>
          <a:p>
            <a:endParaRPr lang="en-US" sz="3190" b="0" strike="noStrike" spc="-1">
              <a:latin typeface="Arial"/>
            </a:endParaRPr>
          </a:p>
        </p:txBody>
      </p:sp>
      <p:sp>
        <p:nvSpPr>
          <p:cNvPr id="17" name="PlaceHolder 4"/>
          <p:cNvSpPr>
            <a:spLocks noGrp="1"/>
          </p:cNvSpPr>
          <p:nvPr>
            <p:ph/>
          </p:nvPr>
        </p:nvSpPr>
        <p:spPr>
          <a:xfrm>
            <a:off x="503640" y="304380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6" name="PlaceHolder 5"/>
          <p:cNvSpPr>
            <a:spLocks noGrp="1"/>
          </p:cNvSpPr>
          <p:nvPr>
            <p:ph type="ftr" idx="2"/>
          </p:nvPr>
        </p:nvSpPr>
        <p:spPr/>
        <p:txBody>
          <a:bodyPr/>
          <a:lstStyle/>
          <a:p>
            <a:r>
              <a:t>Footer</a:t>
            </a:r>
          </a:p>
        </p:txBody>
      </p:sp>
      <p:sp>
        <p:nvSpPr>
          <p:cNvPr id="7" name="PlaceHolder 6"/>
          <p:cNvSpPr>
            <a:spLocks noGrp="1"/>
          </p:cNvSpPr>
          <p:nvPr>
            <p:ph type="sldNum" idx="3"/>
          </p:nvPr>
        </p:nvSpPr>
        <p:spPr/>
        <p:txBody>
          <a:bodyPr/>
          <a:lstStyle/>
          <a:p>
            <a:fld id="{DC4C7009-520E-4419-B443-1E3F217370A4}" type="slidenum">
              <a:t>‹#›</a:t>
            </a:fld>
            <a:endParaRPr/>
          </a:p>
        </p:txBody>
      </p:sp>
      <p:sp>
        <p:nvSpPr>
          <p:cNvPr id="8" name="PlaceHolder 7"/>
          <p:cNvSpPr>
            <a:spLocks noGrp="1"/>
          </p:cNvSpPr>
          <p:nvPr>
            <p:ph type="dt" idx="1"/>
          </p:nvPr>
        </p:nvSpPr>
        <p:spPr/>
        <p:txBody>
          <a:bodyPr/>
          <a:lstStyle/>
          <a:p>
            <a:endParaRPr/>
          </a:p>
        </p:txBody>
      </p:sp>
    </p:spTree>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AndTwoObj" preserve="1">
  <p:cSld name="Title Content and 2 Content">
    <p:spTree>
      <p:nvGrpSpPr>
        <p:cNvPr id="1" name=""/>
        <p:cNvGrpSpPr/>
        <p:nvPr/>
      </p:nvGrpSpPr>
      <p:grpSpPr>
        <a:xfrm>
          <a:off x="0" y="0"/>
          <a:ext cx="0" cy="0"/>
          <a:chOff x="0" y="0"/>
          <a:chExt cx="0" cy="0"/>
        </a:xfrm>
      </p:grpSpPr>
      <p:sp>
        <p:nvSpPr>
          <p:cNvPr id="18"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19" name="PlaceHolder 2"/>
          <p:cNvSpPr>
            <a:spLocks noGrp="1"/>
          </p:cNvSpPr>
          <p:nvPr>
            <p:ph/>
          </p:nvPr>
        </p:nvSpPr>
        <p:spPr>
          <a:xfrm>
            <a:off x="503640" y="1326240"/>
            <a:ext cx="4426560" cy="3288240"/>
          </a:xfrm>
          <a:prstGeom prst="rect">
            <a:avLst/>
          </a:prstGeom>
          <a:noFill/>
          <a:ln w="0">
            <a:noFill/>
          </a:ln>
        </p:spPr>
        <p:txBody>
          <a:bodyPr lIns="0" tIns="0" rIns="0" bIns="0" anchor="t">
            <a:normAutofit/>
          </a:bodyPr>
          <a:lstStyle/>
          <a:p>
            <a:endParaRPr lang="en-US" sz="3190" b="0" strike="noStrike" spc="-1">
              <a:latin typeface="Arial"/>
            </a:endParaRPr>
          </a:p>
        </p:txBody>
      </p:sp>
      <p:sp>
        <p:nvSpPr>
          <p:cNvPr id="20" name="PlaceHolder 3"/>
          <p:cNvSpPr>
            <a:spLocks noGrp="1"/>
          </p:cNvSpPr>
          <p:nvPr>
            <p:ph/>
          </p:nvPr>
        </p:nvSpPr>
        <p:spPr>
          <a:xfrm>
            <a:off x="5151960" y="132624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21" name="PlaceHolder 4"/>
          <p:cNvSpPr>
            <a:spLocks noGrp="1"/>
          </p:cNvSpPr>
          <p:nvPr>
            <p:ph/>
          </p:nvPr>
        </p:nvSpPr>
        <p:spPr>
          <a:xfrm>
            <a:off x="5151960" y="304380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6" name="PlaceHolder 5"/>
          <p:cNvSpPr>
            <a:spLocks noGrp="1"/>
          </p:cNvSpPr>
          <p:nvPr>
            <p:ph type="ftr" idx="2"/>
          </p:nvPr>
        </p:nvSpPr>
        <p:spPr/>
        <p:txBody>
          <a:bodyPr/>
          <a:lstStyle/>
          <a:p>
            <a:r>
              <a:t>Footer</a:t>
            </a:r>
          </a:p>
        </p:txBody>
      </p:sp>
      <p:sp>
        <p:nvSpPr>
          <p:cNvPr id="7" name="PlaceHolder 6"/>
          <p:cNvSpPr>
            <a:spLocks noGrp="1"/>
          </p:cNvSpPr>
          <p:nvPr>
            <p:ph type="sldNum" idx="3"/>
          </p:nvPr>
        </p:nvSpPr>
        <p:spPr/>
        <p:txBody>
          <a:bodyPr/>
          <a:lstStyle/>
          <a:p>
            <a:fld id="{AFABA4B7-2972-49D6-BB96-D604F74F9645}" type="slidenum">
              <a:t>‹#›</a:t>
            </a:fld>
            <a:endParaRPr/>
          </a:p>
        </p:txBody>
      </p:sp>
      <p:sp>
        <p:nvSpPr>
          <p:cNvPr id="8" name="PlaceHolder 7"/>
          <p:cNvSpPr>
            <a:spLocks noGrp="1"/>
          </p:cNvSpPr>
          <p:nvPr>
            <p:ph type="dt" idx="1"/>
          </p:nvPr>
        </p:nvSpPr>
        <p:spPr/>
        <p:txBody>
          <a:bodyPr/>
          <a:lstStyle/>
          <a:p>
            <a:endParaRPr/>
          </a:p>
        </p:txBody>
      </p:sp>
    </p:spTree>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twoObjOverTx" preserve="1">
  <p:cSld name="Title, 2 Content over Content">
    <p:spTree>
      <p:nvGrpSpPr>
        <p:cNvPr id="1" name=""/>
        <p:cNvGrpSpPr/>
        <p:nvPr/>
      </p:nvGrpSpPr>
      <p:grpSpPr>
        <a:xfrm>
          <a:off x="0" y="0"/>
          <a:ext cx="0" cy="0"/>
          <a:chOff x="0" y="0"/>
          <a:chExt cx="0" cy="0"/>
        </a:xfrm>
      </p:grpSpPr>
      <p:sp>
        <p:nvSpPr>
          <p:cNvPr id="22"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23" name="PlaceHolder 2"/>
          <p:cNvSpPr>
            <a:spLocks noGrp="1"/>
          </p:cNvSpPr>
          <p:nvPr>
            <p:ph/>
          </p:nvPr>
        </p:nvSpPr>
        <p:spPr>
          <a:xfrm>
            <a:off x="503640" y="132624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24" name="PlaceHolder 3"/>
          <p:cNvSpPr>
            <a:spLocks noGrp="1"/>
          </p:cNvSpPr>
          <p:nvPr>
            <p:ph/>
          </p:nvPr>
        </p:nvSpPr>
        <p:spPr>
          <a:xfrm>
            <a:off x="5151960" y="132624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25" name="PlaceHolder 4"/>
          <p:cNvSpPr>
            <a:spLocks noGrp="1"/>
          </p:cNvSpPr>
          <p:nvPr>
            <p:ph/>
          </p:nvPr>
        </p:nvSpPr>
        <p:spPr>
          <a:xfrm>
            <a:off x="503640" y="3043800"/>
            <a:ext cx="90712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6" name="PlaceHolder 5"/>
          <p:cNvSpPr>
            <a:spLocks noGrp="1"/>
          </p:cNvSpPr>
          <p:nvPr>
            <p:ph type="ftr" idx="2"/>
          </p:nvPr>
        </p:nvSpPr>
        <p:spPr/>
        <p:txBody>
          <a:bodyPr/>
          <a:lstStyle/>
          <a:p>
            <a:r>
              <a:t>Footer</a:t>
            </a:r>
          </a:p>
        </p:txBody>
      </p:sp>
      <p:sp>
        <p:nvSpPr>
          <p:cNvPr id="7" name="PlaceHolder 6"/>
          <p:cNvSpPr>
            <a:spLocks noGrp="1"/>
          </p:cNvSpPr>
          <p:nvPr>
            <p:ph type="sldNum" idx="3"/>
          </p:nvPr>
        </p:nvSpPr>
        <p:spPr/>
        <p:txBody>
          <a:bodyPr/>
          <a:lstStyle/>
          <a:p>
            <a:fld id="{220F94CE-9EA5-49AB-BC03-28F8F5A5C7C9}" type="slidenum">
              <a:t>‹#›</a:t>
            </a:fld>
            <a:endParaRPr/>
          </a:p>
        </p:txBody>
      </p:sp>
      <p:sp>
        <p:nvSpPr>
          <p:cNvPr id="8" name="PlaceHolder 7"/>
          <p:cNvSpPr>
            <a:spLocks noGrp="1"/>
          </p:cNvSpPr>
          <p:nvPr>
            <p:ph type="dt" idx="1"/>
          </p:nvPr>
        </p:nvSpPr>
        <p:spPr/>
        <p:txBody>
          <a:bodyPr/>
          <a:lstStyle/>
          <a:p>
            <a:endParaRPr/>
          </a:p>
        </p:txBody>
      </p:sp>
    </p:spTree>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objOverTx" preserve="1">
  <p:cSld name="Title, Content over Content">
    <p:spTree>
      <p:nvGrpSpPr>
        <p:cNvPr id="1" name=""/>
        <p:cNvGrpSpPr/>
        <p:nvPr/>
      </p:nvGrpSpPr>
      <p:grpSpPr>
        <a:xfrm>
          <a:off x="0" y="0"/>
          <a:ext cx="0" cy="0"/>
          <a:chOff x="0" y="0"/>
          <a:chExt cx="0" cy="0"/>
        </a:xfrm>
      </p:grpSpPr>
      <p:sp>
        <p:nvSpPr>
          <p:cNvPr id="26"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27" name="PlaceHolder 2"/>
          <p:cNvSpPr>
            <a:spLocks noGrp="1"/>
          </p:cNvSpPr>
          <p:nvPr>
            <p:ph/>
          </p:nvPr>
        </p:nvSpPr>
        <p:spPr>
          <a:xfrm>
            <a:off x="503640" y="1326240"/>
            <a:ext cx="90712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28" name="PlaceHolder 3"/>
          <p:cNvSpPr>
            <a:spLocks noGrp="1"/>
          </p:cNvSpPr>
          <p:nvPr>
            <p:ph/>
          </p:nvPr>
        </p:nvSpPr>
        <p:spPr>
          <a:xfrm>
            <a:off x="503640" y="3043800"/>
            <a:ext cx="90712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5" name="PlaceHolder 4"/>
          <p:cNvSpPr>
            <a:spLocks noGrp="1"/>
          </p:cNvSpPr>
          <p:nvPr>
            <p:ph type="ftr" idx="2"/>
          </p:nvPr>
        </p:nvSpPr>
        <p:spPr/>
        <p:txBody>
          <a:bodyPr/>
          <a:lstStyle/>
          <a:p>
            <a:r>
              <a:t>Footer</a:t>
            </a:r>
          </a:p>
        </p:txBody>
      </p:sp>
      <p:sp>
        <p:nvSpPr>
          <p:cNvPr id="6" name="PlaceHolder 5"/>
          <p:cNvSpPr>
            <a:spLocks noGrp="1"/>
          </p:cNvSpPr>
          <p:nvPr>
            <p:ph type="sldNum" idx="3"/>
          </p:nvPr>
        </p:nvSpPr>
        <p:spPr/>
        <p:txBody>
          <a:bodyPr/>
          <a:lstStyle/>
          <a:p>
            <a:fld id="{BA727428-ED7A-4726-BFCC-B28C9DAF9280}" type="slidenum">
              <a:t>‹#›</a:t>
            </a:fld>
            <a:endParaRPr/>
          </a:p>
        </p:txBody>
      </p:sp>
      <p:sp>
        <p:nvSpPr>
          <p:cNvPr id="7" name="PlaceHolder 6"/>
          <p:cNvSpPr>
            <a:spLocks noGrp="1"/>
          </p:cNvSpPr>
          <p:nvPr>
            <p:ph type="dt" idx="1"/>
          </p:nvPr>
        </p:nvSpPr>
        <p:spPr/>
        <p:txBody>
          <a:bodyPr/>
          <a:lstStyle/>
          <a:p>
            <a:endParaRPr/>
          </a:p>
        </p:txBody>
      </p:sp>
    </p:spTree>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fourObj" preserve="1">
  <p:cSld name="Title, 4 Content">
    <p:spTree>
      <p:nvGrpSpPr>
        <p:cNvPr id="1" name=""/>
        <p:cNvGrpSpPr/>
        <p:nvPr/>
      </p:nvGrpSpPr>
      <p:grpSpPr>
        <a:xfrm>
          <a:off x="0" y="0"/>
          <a:ext cx="0" cy="0"/>
          <a:chOff x="0" y="0"/>
          <a:chExt cx="0" cy="0"/>
        </a:xfrm>
      </p:grpSpPr>
      <p:sp>
        <p:nvSpPr>
          <p:cNvPr id="29"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30" name="PlaceHolder 2"/>
          <p:cNvSpPr>
            <a:spLocks noGrp="1"/>
          </p:cNvSpPr>
          <p:nvPr>
            <p:ph/>
          </p:nvPr>
        </p:nvSpPr>
        <p:spPr>
          <a:xfrm>
            <a:off x="503640" y="132624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1" name="PlaceHolder 3"/>
          <p:cNvSpPr>
            <a:spLocks noGrp="1"/>
          </p:cNvSpPr>
          <p:nvPr>
            <p:ph/>
          </p:nvPr>
        </p:nvSpPr>
        <p:spPr>
          <a:xfrm>
            <a:off x="5151960" y="132624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2" name="PlaceHolder 4"/>
          <p:cNvSpPr>
            <a:spLocks noGrp="1"/>
          </p:cNvSpPr>
          <p:nvPr>
            <p:ph/>
          </p:nvPr>
        </p:nvSpPr>
        <p:spPr>
          <a:xfrm>
            <a:off x="503640" y="304380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3" name="PlaceHolder 5"/>
          <p:cNvSpPr>
            <a:spLocks noGrp="1"/>
          </p:cNvSpPr>
          <p:nvPr>
            <p:ph/>
          </p:nvPr>
        </p:nvSpPr>
        <p:spPr>
          <a:xfrm>
            <a:off x="5151960" y="3043800"/>
            <a:ext cx="442656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7" name="PlaceHolder 6"/>
          <p:cNvSpPr>
            <a:spLocks noGrp="1"/>
          </p:cNvSpPr>
          <p:nvPr>
            <p:ph type="ftr" idx="2"/>
          </p:nvPr>
        </p:nvSpPr>
        <p:spPr/>
        <p:txBody>
          <a:bodyPr/>
          <a:lstStyle/>
          <a:p>
            <a:r>
              <a:t>Footer</a:t>
            </a:r>
          </a:p>
        </p:txBody>
      </p:sp>
      <p:sp>
        <p:nvSpPr>
          <p:cNvPr id="8" name="PlaceHolder 7"/>
          <p:cNvSpPr>
            <a:spLocks noGrp="1"/>
          </p:cNvSpPr>
          <p:nvPr>
            <p:ph type="sldNum" idx="3"/>
          </p:nvPr>
        </p:nvSpPr>
        <p:spPr/>
        <p:txBody>
          <a:bodyPr/>
          <a:lstStyle/>
          <a:p>
            <a:fld id="{44A309A3-E0BD-41A9-B5F0-12FE77C0DB97}" type="slidenum">
              <a:t>‹#›</a:t>
            </a:fld>
            <a:endParaRPr/>
          </a:p>
        </p:txBody>
      </p:sp>
      <p:sp>
        <p:nvSpPr>
          <p:cNvPr id="9" name="PlaceHolder 8"/>
          <p:cNvSpPr>
            <a:spLocks noGrp="1"/>
          </p:cNvSpPr>
          <p:nvPr>
            <p:ph type="dt" idx="1"/>
          </p:nvPr>
        </p:nvSpPr>
        <p:spPr/>
        <p:txBody>
          <a:bodyPr/>
          <a:lstStyle/>
          <a:p>
            <a:endParaRPr/>
          </a:p>
        </p:txBody>
      </p:sp>
    </p:spTree>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blank" preserve="1">
  <p:cSld name="Title, 6 Content">
    <p:spTree>
      <p:nvGrpSpPr>
        <p:cNvPr id="1" name=""/>
        <p:cNvGrpSpPr/>
        <p:nvPr/>
      </p:nvGrpSpPr>
      <p:grpSpPr>
        <a:xfrm>
          <a:off x="0" y="0"/>
          <a:ext cx="0" cy="0"/>
          <a:chOff x="0" y="0"/>
          <a:chExt cx="0" cy="0"/>
        </a:xfrm>
      </p:grpSpPr>
      <p:sp>
        <p:nvSpPr>
          <p:cNvPr id="34"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endParaRPr lang="en-US" sz="4390" b="0" strike="noStrike" spc="-1">
              <a:latin typeface="Arial"/>
            </a:endParaRPr>
          </a:p>
        </p:txBody>
      </p:sp>
      <p:sp>
        <p:nvSpPr>
          <p:cNvPr id="35" name="PlaceHolder 2"/>
          <p:cNvSpPr>
            <a:spLocks noGrp="1"/>
          </p:cNvSpPr>
          <p:nvPr>
            <p:ph/>
          </p:nvPr>
        </p:nvSpPr>
        <p:spPr>
          <a:xfrm>
            <a:off x="503640" y="1326240"/>
            <a:ext cx="29206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6" name="PlaceHolder 3"/>
          <p:cNvSpPr>
            <a:spLocks noGrp="1"/>
          </p:cNvSpPr>
          <p:nvPr>
            <p:ph/>
          </p:nvPr>
        </p:nvSpPr>
        <p:spPr>
          <a:xfrm>
            <a:off x="3570840" y="1326240"/>
            <a:ext cx="29206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7" name="PlaceHolder 4"/>
          <p:cNvSpPr>
            <a:spLocks noGrp="1"/>
          </p:cNvSpPr>
          <p:nvPr>
            <p:ph/>
          </p:nvPr>
        </p:nvSpPr>
        <p:spPr>
          <a:xfrm>
            <a:off x="6637680" y="1326240"/>
            <a:ext cx="29206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8" name="PlaceHolder 5"/>
          <p:cNvSpPr>
            <a:spLocks noGrp="1"/>
          </p:cNvSpPr>
          <p:nvPr>
            <p:ph/>
          </p:nvPr>
        </p:nvSpPr>
        <p:spPr>
          <a:xfrm>
            <a:off x="503640" y="3043800"/>
            <a:ext cx="29206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39" name="PlaceHolder 6"/>
          <p:cNvSpPr>
            <a:spLocks noGrp="1"/>
          </p:cNvSpPr>
          <p:nvPr>
            <p:ph/>
          </p:nvPr>
        </p:nvSpPr>
        <p:spPr>
          <a:xfrm>
            <a:off x="3570840" y="3043800"/>
            <a:ext cx="29206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40" name="PlaceHolder 7"/>
          <p:cNvSpPr>
            <a:spLocks noGrp="1"/>
          </p:cNvSpPr>
          <p:nvPr>
            <p:ph/>
          </p:nvPr>
        </p:nvSpPr>
        <p:spPr>
          <a:xfrm>
            <a:off x="6637680" y="3043800"/>
            <a:ext cx="2920680" cy="1568160"/>
          </a:xfrm>
          <a:prstGeom prst="rect">
            <a:avLst/>
          </a:prstGeom>
          <a:noFill/>
          <a:ln w="0">
            <a:noFill/>
          </a:ln>
        </p:spPr>
        <p:txBody>
          <a:bodyPr lIns="0" tIns="0" rIns="0" bIns="0" anchor="t">
            <a:normAutofit/>
          </a:bodyPr>
          <a:lstStyle/>
          <a:p>
            <a:endParaRPr lang="en-US" sz="3190" b="0" strike="noStrike" spc="-1">
              <a:latin typeface="Arial"/>
            </a:endParaRPr>
          </a:p>
        </p:txBody>
      </p:sp>
      <p:sp>
        <p:nvSpPr>
          <p:cNvPr id="9" name="PlaceHolder 8"/>
          <p:cNvSpPr>
            <a:spLocks noGrp="1"/>
          </p:cNvSpPr>
          <p:nvPr>
            <p:ph type="ftr" idx="2"/>
          </p:nvPr>
        </p:nvSpPr>
        <p:spPr/>
        <p:txBody>
          <a:bodyPr/>
          <a:lstStyle/>
          <a:p>
            <a:r>
              <a:t>Footer</a:t>
            </a:r>
          </a:p>
        </p:txBody>
      </p:sp>
      <p:sp>
        <p:nvSpPr>
          <p:cNvPr id="10" name="PlaceHolder 9"/>
          <p:cNvSpPr>
            <a:spLocks noGrp="1"/>
          </p:cNvSpPr>
          <p:nvPr>
            <p:ph type="sldNum" idx="3"/>
          </p:nvPr>
        </p:nvSpPr>
        <p:spPr/>
        <p:txBody>
          <a:bodyPr/>
          <a:lstStyle/>
          <a:p>
            <a:fld id="{DC3EFA18-0A41-4C89-AE5E-86C1A842E829}" type="slidenum">
              <a:t>‹#›</a:t>
            </a:fld>
            <a:endParaRPr/>
          </a:p>
        </p:txBody>
      </p:sp>
      <p:sp>
        <p:nvSpPr>
          <p:cNvPr id="11" name="PlaceHolder 10"/>
          <p:cNvSpPr>
            <a:spLocks noGrp="1"/>
          </p:cNvSpPr>
          <p:nvPr>
            <p:ph type="dt" idx="1"/>
          </p:nvPr>
        </p:nvSpPr>
        <p:spPr/>
        <p:txBody>
          <a:bodyPr/>
          <a:lstStyle/>
          <a:p>
            <a:endParaRPr/>
          </a:p>
        </p:txBody>
      </p:sp>
    </p:spTree>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13" Type="http://schemas.openxmlformats.org/officeDocument/2006/relationships/theme" Target="../theme/theme1.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slideLayout" Target="../slideLayouts/slideLayout12.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5" name="PlaceHolder 1"/>
          <p:cNvSpPr>
            <a:spLocks noGrp="1"/>
          </p:cNvSpPr>
          <p:nvPr>
            <p:ph type="title"/>
          </p:nvPr>
        </p:nvSpPr>
        <p:spPr>
          <a:xfrm>
            <a:off x="503640" y="225720"/>
            <a:ext cx="9071280" cy="946440"/>
          </a:xfrm>
          <a:prstGeom prst="rect">
            <a:avLst/>
          </a:prstGeom>
          <a:noFill/>
          <a:ln w="0">
            <a:noFill/>
          </a:ln>
        </p:spPr>
        <p:txBody>
          <a:bodyPr lIns="0" tIns="0" rIns="0" bIns="0" anchor="ctr">
            <a:noAutofit/>
          </a:bodyPr>
          <a:lstStyle/>
          <a:p>
            <a:pPr algn="ctr">
              <a:buNone/>
            </a:pPr>
            <a:r>
              <a:rPr lang="en-US" sz="4390" b="0" strike="noStrike" spc="-1">
                <a:latin typeface="Arial"/>
              </a:rPr>
              <a:t>Click to edit the title text format</a:t>
            </a:r>
          </a:p>
        </p:txBody>
      </p:sp>
      <p:sp>
        <p:nvSpPr>
          <p:cNvPr id="6" name="PlaceHolder 2"/>
          <p:cNvSpPr>
            <a:spLocks noGrp="1"/>
          </p:cNvSpPr>
          <p:nvPr>
            <p:ph type="body"/>
          </p:nvPr>
        </p:nvSpPr>
        <p:spPr>
          <a:xfrm>
            <a:off x="503640" y="1326240"/>
            <a:ext cx="9071280" cy="3288240"/>
          </a:xfrm>
          <a:prstGeom prst="rect">
            <a:avLst/>
          </a:prstGeom>
          <a:noFill/>
          <a:ln w="0">
            <a:noFill/>
          </a:ln>
        </p:spPr>
        <p:txBody>
          <a:bodyPr lIns="0" tIns="0" rIns="0" bIns="0" anchor="t">
            <a:normAutofit/>
          </a:bodyPr>
          <a:lstStyle/>
          <a:p>
            <a:pPr marL="432000" indent="-324000">
              <a:spcBef>
                <a:spcPts val="1412"/>
              </a:spcBef>
              <a:buClr>
                <a:srgbClr val="000000"/>
              </a:buClr>
              <a:buSzPct val="45000"/>
              <a:buFont typeface="Wingdings" charset="2"/>
              <a:buChar char=""/>
            </a:pPr>
            <a:r>
              <a:rPr lang="en-US" sz="3190" b="0" strike="noStrike" spc="-1">
                <a:latin typeface="Arial"/>
              </a:rPr>
              <a:t>Click to edit the outline text format</a:t>
            </a:r>
          </a:p>
          <a:p>
            <a:pPr marL="864000" lvl="1" indent="-324000">
              <a:spcBef>
                <a:spcPts val="1128"/>
              </a:spcBef>
              <a:buClr>
                <a:srgbClr val="000000"/>
              </a:buClr>
              <a:buSzPct val="75000"/>
              <a:buFont typeface="Symbol" charset="2"/>
              <a:buChar char=""/>
            </a:pPr>
            <a:r>
              <a:rPr lang="en-US" sz="2790" b="0" strike="noStrike" spc="-1">
                <a:latin typeface="Arial"/>
              </a:rPr>
              <a:t>Second Outline Level</a:t>
            </a:r>
          </a:p>
          <a:p>
            <a:pPr marL="1296000" lvl="2" indent="-288000">
              <a:spcBef>
                <a:spcPts val="845"/>
              </a:spcBef>
              <a:buClr>
                <a:srgbClr val="000000"/>
              </a:buClr>
              <a:buSzPct val="45000"/>
              <a:buFont typeface="Wingdings" charset="2"/>
              <a:buChar char=""/>
            </a:pPr>
            <a:r>
              <a:rPr lang="en-US" sz="2400" b="0" strike="noStrike" spc="-1">
                <a:latin typeface="Arial"/>
              </a:rPr>
              <a:t>Third Outline Level</a:t>
            </a:r>
          </a:p>
          <a:p>
            <a:pPr marL="1728000" lvl="3" indent="-216000">
              <a:spcBef>
                <a:spcPts val="561"/>
              </a:spcBef>
              <a:buClr>
                <a:srgbClr val="000000"/>
              </a:buClr>
              <a:buSzPct val="75000"/>
              <a:buFont typeface="Symbol" charset="2"/>
              <a:buChar char=""/>
            </a:pPr>
            <a:r>
              <a:rPr lang="en-US" sz="2000" b="0" strike="noStrike" spc="-1">
                <a:latin typeface="Arial"/>
              </a:rPr>
              <a:t>Fourth Outline Level</a:t>
            </a:r>
          </a:p>
          <a:p>
            <a:pPr marL="2160000" lvl="4" indent="-216000">
              <a:spcBef>
                <a:spcPts val="278"/>
              </a:spcBef>
              <a:buClr>
                <a:srgbClr val="000000"/>
              </a:buClr>
              <a:buSzPct val="45000"/>
              <a:buFont typeface="Wingdings" charset="2"/>
              <a:buChar char=""/>
            </a:pPr>
            <a:r>
              <a:rPr lang="en-US" sz="2000" b="0" strike="noStrike" spc="-1">
                <a:latin typeface="Arial"/>
              </a:rPr>
              <a:t>Fifth Outline Level</a:t>
            </a:r>
          </a:p>
          <a:p>
            <a:pPr marL="2592000" lvl="5" indent="-216000">
              <a:spcBef>
                <a:spcPts val="278"/>
              </a:spcBef>
              <a:buClr>
                <a:srgbClr val="000000"/>
              </a:buClr>
              <a:buSzPct val="45000"/>
              <a:buFont typeface="Wingdings" charset="2"/>
              <a:buChar char=""/>
            </a:pPr>
            <a:r>
              <a:rPr lang="en-US" sz="2000" b="0" strike="noStrike" spc="-1">
                <a:latin typeface="Arial"/>
              </a:rPr>
              <a:t>Sixth Outline Level</a:t>
            </a:r>
          </a:p>
          <a:p>
            <a:pPr marL="3024000" lvl="6" indent="-216000">
              <a:spcBef>
                <a:spcPts val="278"/>
              </a:spcBef>
              <a:buClr>
                <a:srgbClr val="000000"/>
              </a:buClr>
              <a:buSzPct val="45000"/>
              <a:buFont typeface="Wingdings" charset="2"/>
              <a:buChar char=""/>
            </a:pPr>
            <a:r>
              <a:rPr lang="en-US" sz="2000" b="0" strike="noStrike" spc="-1">
                <a:latin typeface="Arial"/>
              </a:rPr>
              <a:t>Seventh Outline Level</a:t>
            </a:r>
          </a:p>
        </p:txBody>
      </p:sp>
      <p:sp>
        <p:nvSpPr>
          <p:cNvPr id="2" name="PlaceHolder 3"/>
          <p:cNvSpPr>
            <a:spLocks noGrp="1"/>
          </p:cNvSpPr>
          <p:nvPr>
            <p:ph type="dt" idx="1"/>
          </p:nvPr>
        </p:nvSpPr>
        <p:spPr>
          <a:xfrm>
            <a:off x="503640" y="5164920"/>
            <a:ext cx="2348280" cy="390600"/>
          </a:xfrm>
          <a:prstGeom prst="rect">
            <a:avLst/>
          </a:prstGeom>
          <a:noFill/>
          <a:ln w="0">
            <a:noFill/>
          </a:ln>
        </p:spPr>
        <p:txBody>
          <a:bodyPr lIns="0" tIns="0" rIns="0" bIns="0" anchor="t">
            <a:noAutofit/>
          </a:bodyPr>
          <a:lstStyle>
            <a:lvl1pPr>
              <a:defRPr lang="en-US" sz="1400" b="0" strike="noStrike" spc="-1">
                <a:latin typeface="Times New Roman"/>
              </a:defRPr>
            </a:lvl1pPr>
          </a:lstStyle>
          <a:p>
            <a:r>
              <a:rPr lang="en-US" sz="1400" b="0" strike="noStrike" spc="-1">
                <a:latin typeface="Times New Roman"/>
              </a:rPr>
              <a:t>&lt;date/time&gt;</a:t>
            </a:r>
          </a:p>
        </p:txBody>
      </p:sp>
      <p:sp>
        <p:nvSpPr>
          <p:cNvPr id="3" name="PlaceHolder 4"/>
          <p:cNvSpPr>
            <a:spLocks noGrp="1"/>
          </p:cNvSpPr>
          <p:nvPr>
            <p:ph type="ftr" idx="2"/>
          </p:nvPr>
        </p:nvSpPr>
        <p:spPr>
          <a:xfrm>
            <a:off x="3446280" y="5164920"/>
            <a:ext cx="3195000" cy="390600"/>
          </a:xfrm>
          <a:prstGeom prst="rect">
            <a:avLst/>
          </a:prstGeom>
          <a:noFill/>
          <a:ln w="0">
            <a:noFill/>
          </a:ln>
        </p:spPr>
        <p:txBody>
          <a:bodyPr lIns="0" tIns="0" rIns="0" bIns="0" anchor="t">
            <a:noAutofit/>
          </a:bodyPr>
          <a:lstStyle>
            <a:lvl1pPr algn="ctr">
              <a:buNone/>
              <a:defRPr lang="en-US" sz="1400" b="0" strike="noStrike" spc="-1">
                <a:latin typeface="Times New Roman"/>
              </a:defRPr>
            </a:lvl1pPr>
          </a:lstStyle>
          <a:p>
            <a:pPr algn="ctr">
              <a:buNone/>
            </a:pPr>
            <a:r>
              <a:rPr lang="en-US" sz="1400" b="0" strike="noStrike" spc="-1">
                <a:latin typeface="Times New Roman"/>
              </a:rPr>
              <a:t>&lt;footer&gt;</a:t>
            </a:r>
          </a:p>
        </p:txBody>
      </p:sp>
      <p:sp>
        <p:nvSpPr>
          <p:cNvPr id="4" name="PlaceHolder 5"/>
          <p:cNvSpPr>
            <a:spLocks noGrp="1"/>
          </p:cNvSpPr>
          <p:nvPr>
            <p:ph type="sldNum" idx="3"/>
          </p:nvPr>
        </p:nvSpPr>
        <p:spPr>
          <a:xfrm>
            <a:off x="7226640" y="5164920"/>
            <a:ext cx="2348280" cy="390600"/>
          </a:xfrm>
          <a:prstGeom prst="rect">
            <a:avLst/>
          </a:prstGeom>
          <a:noFill/>
          <a:ln w="0">
            <a:noFill/>
          </a:ln>
        </p:spPr>
        <p:txBody>
          <a:bodyPr lIns="0" tIns="0" rIns="0" bIns="0" anchor="t">
            <a:noAutofit/>
          </a:bodyPr>
          <a:lstStyle>
            <a:lvl1pPr algn="r">
              <a:buNone/>
              <a:defRPr lang="en-US" sz="1400" b="0" strike="noStrike" spc="-1">
                <a:latin typeface="Times New Roman"/>
              </a:defRPr>
            </a:lvl1pPr>
          </a:lstStyle>
          <a:p>
            <a:pPr algn="r">
              <a:buNone/>
            </a:pPr>
            <a:fld id="{58AF77C4-C520-4F3F-812C-ED737B67F9CE}" type="slidenum">
              <a:rPr lang="en-US" sz="1400" b="0" strike="noStrike" spc="-1">
                <a:latin typeface="Times New Roman"/>
              </a:rPr>
              <a:t>‹#›</a:t>
            </a:fld>
            <a:endParaRPr lang="en-US" sz="1400" b="0" strike="noStrike" spc="-1">
              <a:latin typeface="Times New Roman"/>
            </a:endParaRPr>
          </a:p>
        </p:txBody>
      </p:sp>
    </p:spTree>
  </p:cSld>
  <p:clrMap bg1="lt1" tx1="dk1" bg2="lt2" tx2="dk2" accent1="accent1" accent2="accent2" accent3="accent3" accent4="accent4" accent5="accent5" accent6="accent6" hlink="hlink" folHlink="folHlink"/>
  <p:sldLayoutIdLst>
    <p:sldLayoutId id="2147483649" r:id="rId1"/>
    <p:sldLayoutId id="2147483650" r:id="rId2"/>
    <p:sldLayoutId id="2147483651" r:id="rId3"/>
    <p:sldLayoutId id="2147483652" r:id="rId4"/>
    <p:sldLayoutId id="2147483653" r:id="rId5"/>
    <p:sldLayoutId id="2147483654" r:id="rId6"/>
    <p:sldLayoutId id="2147483655" r:id="rId7"/>
    <p:sldLayoutId id="2147483656" r:id="rId8"/>
    <p:sldLayoutId id="2147483657" r:id="rId9"/>
    <p:sldLayoutId id="2147483658" r:id="rId10"/>
    <p:sldLayoutId id="2147483659" r:id="rId11"/>
    <p:sldLayoutId id="2147483660" r:id="rId12"/>
  </p:sldLayoutIdLst>
  <p:txStyles>
    <p:titleStyle>
      <a:lvl1pPr algn="l" defTabSz="914400" rtl="0" eaLnBrk="1" latinLnBrk="0" hangingPunct="1">
        <a:lnSpc>
          <a:spcPct val="90000"/>
        </a:lnSpc>
        <a:spcBef>
          <a:spcPct val="0"/>
        </a:spcBef>
        <a:buNone/>
        <a:defRPr sz="4400" kern="1200">
          <a:solidFill>
            <a:schemeClr val="tx1"/>
          </a:solidFill>
          <a:latin typeface="+mj-lt"/>
          <a:ea typeface="+mj-ea"/>
          <a:cs typeface="+mj-cs"/>
        </a:defRPr>
      </a:lvl1pPr>
    </p:titleStyle>
    <p:bodyStyle>
      <a:lvl1pPr marL="228600" indent="-228600" algn="l" defTabSz="914400" rtl="0" eaLnBrk="1" latinLnBrk="0" hangingPunct="1">
        <a:lnSpc>
          <a:spcPct val="90000"/>
        </a:lnSpc>
        <a:spcBef>
          <a:spcPts val="1000"/>
        </a:spcBef>
        <a:buFont typeface="Arial" panose="020B0604020202020204" pitchFamily="34" charset="0"/>
        <a:buChar char="•"/>
        <a:defRPr sz="2800" kern="1200">
          <a:solidFill>
            <a:schemeClr val="tx1"/>
          </a:solidFill>
          <a:latin typeface="+mn-lt"/>
          <a:ea typeface="+mn-ea"/>
          <a:cs typeface="+mn-cs"/>
        </a:defRPr>
      </a:lvl1pPr>
      <a:lvl2pPr marL="685800" indent="-228600" algn="l" defTabSz="914400" rtl="0" eaLnBrk="1" latinLnBrk="0" hangingPunct="1">
        <a:lnSpc>
          <a:spcPct val="90000"/>
        </a:lnSpc>
        <a:spcBef>
          <a:spcPts val="500"/>
        </a:spcBef>
        <a:buFont typeface="Arial" panose="020B0604020202020204" pitchFamily="34" charset="0"/>
        <a:buChar char="•"/>
        <a:defRPr sz="2400" kern="1200">
          <a:solidFill>
            <a:schemeClr val="tx1"/>
          </a:solidFill>
          <a:latin typeface="+mn-lt"/>
          <a:ea typeface="+mn-ea"/>
          <a:cs typeface="+mn-cs"/>
        </a:defRPr>
      </a:lvl2pPr>
      <a:lvl3pPr marL="1143000" indent="-228600" algn="l" defTabSz="914400" rtl="0" eaLnBrk="1" latinLnBrk="0" hangingPunct="1">
        <a:lnSpc>
          <a:spcPct val="90000"/>
        </a:lnSpc>
        <a:spcBef>
          <a:spcPts val="500"/>
        </a:spcBef>
        <a:buFont typeface="Arial" panose="020B0604020202020204" pitchFamily="34" charset="0"/>
        <a:buChar char="•"/>
        <a:defRPr sz="2000" kern="1200">
          <a:solidFill>
            <a:schemeClr val="tx1"/>
          </a:solidFill>
          <a:latin typeface="+mn-lt"/>
          <a:ea typeface="+mn-ea"/>
          <a:cs typeface="+mn-cs"/>
        </a:defRPr>
      </a:lvl3pPr>
      <a:lvl4pPr marL="1600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4pPr>
      <a:lvl5pPr marL="20574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5pPr>
      <a:lvl6pPr marL="25146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6pPr>
      <a:lvl7pPr marL="29718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7pPr>
      <a:lvl8pPr marL="34290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8pPr>
      <a:lvl9pPr marL="3886200" indent="-228600" algn="l" defTabSz="914400" rtl="0" eaLnBrk="1" latinLnBrk="0" hangingPunct="1">
        <a:lnSpc>
          <a:spcPct val="90000"/>
        </a:lnSpc>
        <a:spcBef>
          <a:spcPts val="500"/>
        </a:spcBef>
        <a:buFont typeface="Arial" panose="020B0604020202020204" pitchFamily="34" charset="0"/>
        <a:buChar char="•"/>
        <a:defRPr sz="18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2.jpeg"/><Relationship Id="rId2" Type="http://schemas.openxmlformats.org/officeDocument/2006/relationships/image" Target="../media/image1.jpeg"/><Relationship Id="rId1" Type="http://schemas.openxmlformats.org/officeDocument/2006/relationships/slideLayout" Target="../slideLayouts/slideLayout1.xml"/><Relationship Id="rId5" Type="http://schemas.openxmlformats.org/officeDocument/2006/relationships/image" Target="../media/image4.jpeg"/><Relationship Id="rId4" Type="http://schemas.openxmlformats.org/officeDocument/2006/relationships/image" Target="../media/image3.jpeg"/></Relationships>
</file>

<file path=ppt/slides/_rels/slide4.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image" Target="../media/image1.jpeg"/><Relationship Id="rId1" Type="http://schemas.openxmlformats.org/officeDocument/2006/relationships/slideLayout" Target="../slideLayouts/slideLayout1.xml"/><Relationship Id="rId4" Type="http://schemas.openxmlformats.org/officeDocument/2006/relationships/image" Target="../media/image6.png"/></Relationships>
</file>

<file path=ppt/slides/_rels/slide5.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8.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9.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3" Type="http://schemas.openxmlformats.org/officeDocument/2006/relationships/image" Target="../media/image11.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3" Type="http://schemas.openxmlformats.org/officeDocument/2006/relationships/image" Target="../media/image13.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1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1.xml.rels><?xml version="1.0" encoding="UTF-8" standalone="yes"?>
<Relationships xmlns="http://schemas.openxmlformats.org/package/2006/relationships"><Relationship Id="rId3" Type="http://schemas.openxmlformats.org/officeDocument/2006/relationships/image" Target="../media/image14.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2.xml.rels><?xml version="1.0" encoding="UTF-8" standalone="yes"?>
<Relationships xmlns="http://schemas.openxmlformats.org/package/2006/relationships"><Relationship Id="rId3" Type="http://schemas.openxmlformats.org/officeDocument/2006/relationships/image" Target="../media/image15.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image" Target="../media/image16.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4.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5.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8.xml.rels><?xml version="1.0" encoding="UTF-8" standalone="yes"?>
<Relationships xmlns="http://schemas.openxmlformats.org/package/2006/relationships"><Relationship Id="rId3" Type="http://schemas.openxmlformats.org/officeDocument/2006/relationships/image" Target="../media/image18.jpe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3" Type="http://schemas.openxmlformats.org/officeDocument/2006/relationships/image" Target="../media/image19.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3" Type="http://schemas.openxmlformats.org/officeDocument/2006/relationships/image" Target="../media/image20.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6.xml.rels><?xml version="1.0" encoding="UTF-8" standalone="yes"?>
<Relationships xmlns="http://schemas.openxmlformats.org/package/2006/relationships"><Relationship Id="rId3" Type="http://schemas.openxmlformats.org/officeDocument/2006/relationships/image" Target="../media/image21.png"/><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7.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39.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_rels/slide40.xml.rels><?xml version="1.0" encoding="UTF-8" standalone="yes"?>
<Relationships xmlns="http://schemas.openxmlformats.org/package/2006/relationships"><Relationship Id="rId2" Type="http://schemas.openxmlformats.org/officeDocument/2006/relationships/image" Target="../media/image1.jpe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41" name="TextBox 40"/>
          <p:cNvSpPr txBox="1"/>
          <p:nvPr/>
        </p:nvSpPr>
        <p:spPr>
          <a:xfrm>
            <a:off x="1995009" y="1220371"/>
            <a:ext cx="6090606" cy="3001771"/>
          </a:xfrm>
          <a:prstGeom prst="rect">
            <a:avLst/>
          </a:prstGeom>
          <a:noFill/>
          <a:ln w="0">
            <a:noFill/>
          </a:ln>
        </p:spPr>
        <p:txBody>
          <a:bodyPr lIns="90000" tIns="45000" rIns="90000" bIns="45000" anchor="t">
            <a:noAutofit/>
          </a:bodyPr>
          <a:lstStyle/>
          <a:p>
            <a:pPr algn="ctr">
              <a:buNone/>
            </a:pPr>
            <a:r>
              <a:rPr lang="en-US" sz="3200" b="0" strike="noStrike" spc="-1" dirty="0">
                <a:highlight>
                  <a:srgbClr val="B2B2B2"/>
                </a:highlight>
                <a:latin typeface="Arial"/>
              </a:rPr>
              <a:t>PHYS-204 – Applied Physics</a:t>
            </a:r>
          </a:p>
          <a:p>
            <a:pPr algn="ctr">
              <a:buNone/>
            </a:pPr>
            <a:endParaRPr lang="en-US" sz="3200" b="0" strike="noStrike" spc="-1" dirty="0">
              <a:highlight>
                <a:srgbClr val="B2B2B2"/>
              </a:highlight>
              <a:latin typeface="Arial"/>
            </a:endParaRPr>
          </a:p>
          <a:p>
            <a:pPr algn="ctr">
              <a:buNone/>
            </a:pPr>
            <a:r>
              <a:rPr lang="en-US" sz="3200" b="0" strike="noStrike" spc="-1" dirty="0">
                <a:highlight>
                  <a:srgbClr val="B2B2B2"/>
                </a:highlight>
                <a:latin typeface="Arial"/>
              </a:rPr>
              <a:t>Prof. Neda </a:t>
            </a:r>
            <a:r>
              <a:rPr lang="en-US" sz="3200" b="0" strike="noStrike" spc="-1" dirty="0" err="1">
                <a:highlight>
                  <a:srgbClr val="B2B2B2"/>
                </a:highlight>
                <a:latin typeface="Arial"/>
              </a:rPr>
              <a:t>Adib</a:t>
            </a:r>
            <a:endParaRPr lang="en-US" sz="3200" b="0" strike="noStrike" spc="-1" dirty="0">
              <a:highlight>
                <a:srgbClr val="B2B2B2"/>
              </a:highlight>
              <a:latin typeface="Arial"/>
            </a:endParaRPr>
          </a:p>
          <a:p>
            <a:pPr algn="ctr">
              <a:buNone/>
            </a:pPr>
            <a:endParaRPr lang="en-US" sz="1600" b="0" strike="noStrike" spc="-1" dirty="0">
              <a:highlight>
                <a:srgbClr val="B2B2B2"/>
              </a:highlight>
              <a:latin typeface="Arial"/>
            </a:endParaRPr>
          </a:p>
          <a:p>
            <a:pPr algn="ctr">
              <a:buNone/>
            </a:pPr>
            <a:endParaRPr lang="en-US" sz="1800" b="0" strike="noStrike" spc="-1" dirty="0">
              <a:highlight>
                <a:srgbClr val="B2B2B2"/>
              </a:highlight>
              <a:latin typeface="Arial"/>
            </a:endParaRPr>
          </a:p>
          <a:p>
            <a:pPr algn="ctr">
              <a:buNone/>
            </a:pPr>
            <a:r>
              <a:rPr lang="en-US" sz="1800" b="0" strike="noStrike" spc="-1" dirty="0">
                <a:highlight>
                  <a:srgbClr val="B2B2B2"/>
                </a:highlight>
                <a:latin typeface="Arial"/>
              </a:rPr>
              <a:t>Steve Crawford</a:t>
            </a:r>
          </a:p>
          <a:p>
            <a:pPr algn="ctr">
              <a:buNone/>
            </a:pPr>
            <a:endParaRPr lang="en-US" sz="1800" b="0" strike="noStrike" spc="-1" dirty="0">
              <a:highlight>
                <a:srgbClr val="B2B2B2"/>
              </a:highlight>
              <a:latin typeface="Arial"/>
            </a:endParaRPr>
          </a:p>
        </p:txBody>
      </p:sp>
    </p:spTree>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42" name="TextBox 41"/>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3" name="TextBox 42"/>
          <p:cNvSpPr txBox="1"/>
          <p:nvPr/>
        </p:nvSpPr>
        <p:spPr>
          <a:xfrm>
            <a:off x="228600" y="1371600"/>
            <a:ext cx="9829800" cy="111420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Physics is the driving force,mathematically, that essentially explains how things work within the </a:t>
            </a:r>
          </a:p>
          <a:p>
            <a:r>
              <a:rPr lang="en-US" sz="1800" b="0" strike="noStrike" spc="-1">
                <a:highlight>
                  <a:srgbClr val="B2B2B2"/>
                </a:highlight>
                <a:latin typeface="Arial"/>
              </a:rPr>
              <a:t>universe we live in. Whether it is how fast something accelerates or slows down, how hard or soft impacts another object or surface, to how energy is transferred/released, can all be explained by physics.</a:t>
            </a:r>
          </a:p>
        </p:txBody>
      </p:sp>
      <p:sp>
        <p:nvSpPr>
          <p:cNvPr id="44" name="TextBox 43"/>
          <p:cNvSpPr txBox="1"/>
          <p:nvPr/>
        </p:nvSpPr>
        <p:spPr>
          <a:xfrm>
            <a:off x="4228380" y="539820"/>
            <a:ext cx="1830240" cy="430200"/>
          </a:xfrm>
          <a:prstGeom prst="rect">
            <a:avLst/>
          </a:prstGeom>
          <a:noFill/>
          <a:ln w="0">
            <a:noFill/>
          </a:ln>
        </p:spPr>
        <p:txBody>
          <a:bodyPr lIns="90000" tIns="45000" rIns="90000" bIns="45000" anchor="t">
            <a:noAutofit/>
          </a:bodyPr>
          <a:lstStyle/>
          <a:p>
            <a:r>
              <a:rPr lang="en-US" sz="2400" b="0" strike="noStrike" spc="-1" dirty="0">
                <a:highlight>
                  <a:srgbClr val="B2B2B2"/>
                </a:highlight>
                <a:latin typeface="Arial"/>
              </a:rPr>
              <a:t>Introduction</a:t>
            </a:r>
          </a:p>
        </p:txBody>
      </p:sp>
      <p:sp>
        <p:nvSpPr>
          <p:cNvPr id="45" name="TextBox 44"/>
          <p:cNvSpPr txBox="1"/>
          <p:nvPr/>
        </p:nvSpPr>
        <p:spPr>
          <a:xfrm>
            <a:off x="228600" y="3485160"/>
            <a:ext cx="98298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Through a few very simplistic tests done with some Arduino components, I will attempt to show a few ideas that will use mathematical equations derived from physics to explain the results observed.</a:t>
            </a:r>
            <a:r>
              <a:rPr lang="en-US" sz="1800" b="0" strike="noStrike" spc="-1">
                <a:latin typeface="Arial"/>
              </a:rPr>
              <a:t> </a:t>
            </a:r>
          </a:p>
        </p:txBody>
      </p:sp>
    </p:spTree>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46" name="TextBox 45"/>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47" name="Picture 3" descr="A picture containing graphical user interface&#10;&#10;Description automatically generated"/>
          <p:cNvPicPr/>
          <p:nvPr/>
        </p:nvPicPr>
        <p:blipFill>
          <a:blip r:embed="rId3"/>
          <a:stretch/>
        </p:blipFill>
        <p:spPr>
          <a:xfrm rot="600">
            <a:off x="0" y="4104000"/>
            <a:ext cx="2971800" cy="1565640"/>
          </a:xfrm>
          <a:prstGeom prst="rect">
            <a:avLst/>
          </a:prstGeom>
          <a:ln w="0">
            <a:noFill/>
          </a:ln>
        </p:spPr>
      </p:pic>
      <p:pic>
        <p:nvPicPr>
          <p:cNvPr id="48" name="Picture 1" descr="A pair of glasses on a piece of paper&#10;&#10;Description automatically generated with medium confidence"/>
          <p:cNvPicPr/>
          <p:nvPr/>
        </p:nvPicPr>
        <p:blipFill>
          <a:blip r:embed="rId4"/>
          <a:stretch/>
        </p:blipFill>
        <p:spPr>
          <a:xfrm>
            <a:off x="3239280" y="4114800"/>
            <a:ext cx="2475720" cy="1554840"/>
          </a:xfrm>
          <a:prstGeom prst="rect">
            <a:avLst/>
          </a:prstGeom>
          <a:ln w="0">
            <a:noFill/>
          </a:ln>
        </p:spPr>
      </p:pic>
      <p:pic>
        <p:nvPicPr>
          <p:cNvPr id="49" name="Picture 5"/>
          <p:cNvPicPr/>
          <p:nvPr/>
        </p:nvPicPr>
        <p:blipFill>
          <a:blip r:embed="rId5"/>
          <a:stretch/>
        </p:blipFill>
        <p:spPr>
          <a:xfrm>
            <a:off x="6103080" y="4096800"/>
            <a:ext cx="2583720" cy="1573200"/>
          </a:xfrm>
          <a:prstGeom prst="rect">
            <a:avLst/>
          </a:prstGeom>
          <a:ln w="0">
            <a:noFill/>
          </a:ln>
        </p:spPr>
      </p:pic>
      <p:sp>
        <p:nvSpPr>
          <p:cNvPr id="50" name="TextBox 49"/>
          <p:cNvSpPr txBox="1"/>
          <p:nvPr/>
        </p:nvSpPr>
        <p:spPr>
          <a:xfrm>
            <a:off x="3985491" y="440100"/>
            <a:ext cx="2661494" cy="346320"/>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Experiment Hardware</a:t>
            </a:r>
          </a:p>
        </p:txBody>
      </p:sp>
      <p:sp>
        <p:nvSpPr>
          <p:cNvPr id="51" name="TextBox 50"/>
          <p:cNvSpPr txBox="1"/>
          <p:nvPr/>
        </p:nvSpPr>
        <p:spPr>
          <a:xfrm>
            <a:off x="228600" y="914400"/>
            <a:ext cx="9829800" cy="602280"/>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Below are a few screenshots of the hardware that will be used for the four experiments that will be performed</a:t>
            </a:r>
            <a:r>
              <a:rPr lang="en-US" sz="1800" b="0" strike="noStrike" spc="-1" dirty="0">
                <a:latin typeface="Arial"/>
              </a:rPr>
              <a:t>. </a:t>
            </a:r>
          </a:p>
        </p:txBody>
      </p:sp>
      <p:sp>
        <p:nvSpPr>
          <p:cNvPr id="52" name="TextBox 51"/>
          <p:cNvSpPr txBox="1"/>
          <p:nvPr/>
        </p:nvSpPr>
        <p:spPr>
          <a:xfrm>
            <a:off x="203400" y="1516680"/>
            <a:ext cx="9855000" cy="602280"/>
          </a:xfrm>
          <a:prstGeom prst="rect">
            <a:avLst/>
          </a:prstGeom>
          <a:noFill/>
          <a:ln w="0">
            <a:noFill/>
          </a:ln>
        </p:spPr>
        <p:txBody>
          <a:bodyPr lIns="90000" tIns="45000" rIns="90000" bIns="45000" anchor="t">
            <a:noAutofit/>
          </a:bodyPr>
          <a:lstStyle/>
          <a:p>
            <a:r>
              <a:rPr lang="en-US" sz="1800" b="0" strike="noStrike" spc="-1">
                <a:latin typeface="Arial"/>
              </a:rPr>
              <a:t>The first experiment will observe how a measuring device using sound waves will compare to the speed of sound.  </a:t>
            </a:r>
          </a:p>
        </p:txBody>
      </p:sp>
      <p:sp>
        <p:nvSpPr>
          <p:cNvPr id="53" name="TextBox 52"/>
          <p:cNvSpPr txBox="1"/>
          <p:nvPr/>
        </p:nvSpPr>
        <p:spPr>
          <a:xfrm>
            <a:off x="203760" y="1517040"/>
            <a:ext cx="9855000" cy="602280"/>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The first experiment will observe how a measuring device using sound waves will compare to the speed of sound.</a:t>
            </a:r>
            <a:r>
              <a:rPr lang="en-US" sz="1800" b="0" strike="noStrike" spc="-1" dirty="0">
                <a:latin typeface="Arial"/>
              </a:rPr>
              <a:t>  </a:t>
            </a:r>
          </a:p>
        </p:txBody>
      </p:sp>
      <p:sp>
        <p:nvSpPr>
          <p:cNvPr id="54" name="TextBox 53"/>
          <p:cNvSpPr txBox="1"/>
          <p:nvPr/>
        </p:nvSpPr>
        <p:spPr>
          <a:xfrm>
            <a:off x="203760" y="2118960"/>
            <a:ext cx="9854640" cy="602280"/>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The second experiment will use the first setup to measure the speed of an object as it is dropped and how gravity is taken into account.</a:t>
            </a:r>
            <a:r>
              <a:rPr lang="en-US" sz="1800" b="0" strike="noStrike" spc="-1" dirty="0">
                <a:latin typeface="Arial"/>
              </a:rPr>
              <a:t> </a:t>
            </a:r>
          </a:p>
        </p:txBody>
      </p:sp>
      <p:sp>
        <p:nvSpPr>
          <p:cNvPr id="55" name="TextBox 54"/>
          <p:cNvSpPr txBox="1"/>
          <p:nvPr/>
        </p:nvSpPr>
        <p:spPr>
          <a:xfrm>
            <a:off x="228600" y="2743200"/>
            <a:ext cx="9780480" cy="346320"/>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The third experiment will use radians to convert a length measurement, using rotational motion.</a:t>
            </a:r>
          </a:p>
        </p:txBody>
      </p:sp>
      <p:sp>
        <p:nvSpPr>
          <p:cNvPr id="56" name="TextBox 55"/>
          <p:cNvSpPr txBox="1"/>
          <p:nvPr/>
        </p:nvSpPr>
        <p:spPr>
          <a:xfrm>
            <a:off x="230919" y="3335703"/>
            <a:ext cx="9618785" cy="761097"/>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The fourth experiment_________________________________________________________</a:t>
            </a:r>
            <a:endParaRPr lang="en-US" sz="1800" b="0" strike="noStrike" spc="-1" dirty="0">
              <a:latin typeface="Arial"/>
            </a:endParaRPr>
          </a:p>
        </p:txBody>
      </p:sp>
    </p:spTree>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57" name="TextBox 56"/>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58" name="Picture 2"/>
          <p:cNvPicPr/>
          <p:nvPr/>
        </p:nvPicPr>
        <p:blipFill>
          <a:blip r:embed="rId3"/>
          <a:stretch/>
        </p:blipFill>
        <p:spPr>
          <a:xfrm>
            <a:off x="4343400" y="1828800"/>
            <a:ext cx="5422680" cy="2971800"/>
          </a:xfrm>
          <a:prstGeom prst="rect">
            <a:avLst/>
          </a:prstGeom>
          <a:ln w="0">
            <a:noFill/>
          </a:ln>
        </p:spPr>
      </p:pic>
      <p:pic>
        <p:nvPicPr>
          <p:cNvPr id="59" name="Picture 4"/>
          <p:cNvPicPr/>
          <p:nvPr/>
        </p:nvPicPr>
        <p:blipFill>
          <a:blip r:embed="rId4"/>
          <a:stretch/>
        </p:blipFill>
        <p:spPr>
          <a:xfrm>
            <a:off x="228600" y="1691280"/>
            <a:ext cx="3886200" cy="3795480"/>
          </a:xfrm>
          <a:prstGeom prst="rect">
            <a:avLst/>
          </a:prstGeom>
          <a:ln w="0">
            <a:noFill/>
          </a:ln>
        </p:spPr>
      </p:pic>
      <p:sp>
        <p:nvSpPr>
          <p:cNvPr id="60" name="TextBox 59"/>
          <p:cNvSpPr txBox="1"/>
          <p:nvPr/>
        </p:nvSpPr>
        <p:spPr>
          <a:xfrm>
            <a:off x="83160" y="513360"/>
            <a:ext cx="9996840" cy="6022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To compile the data aquired, along with creating the experiments, I will be utilizing Microsoft Excel and Arduino IDE.</a:t>
            </a:r>
          </a:p>
        </p:txBody>
      </p:sp>
    </p:spTree>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61" name="TextBox 60"/>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62" name="TextBox 61"/>
          <p:cNvSpPr txBox="1"/>
          <p:nvPr/>
        </p:nvSpPr>
        <p:spPr>
          <a:xfrm>
            <a:off x="3115800" y="457200"/>
            <a:ext cx="4199400" cy="387720"/>
          </a:xfrm>
          <a:prstGeom prst="rect">
            <a:avLst/>
          </a:prstGeom>
          <a:noFill/>
          <a:ln w="0">
            <a:noFill/>
          </a:ln>
        </p:spPr>
        <p:txBody>
          <a:bodyPr lIns="90000" tIns="45000" rIns="90000" bIns="45000" anchor="t">
            <a:noAutofit/>
          </a:bodyPr>
          <a:lstStyle/>
          <a:p>
            <a:r>
              <a:rPr lang="en-US" sz="2100" b="0" strike="noStrike" spc="-1">
                <a:highlight>
                  <a:srgbClr val="B2B2B2"/>
                </a:highlight>
                <a:latin typeface="Arial"/>
              </a:rPr>
              <a:t>Precision of the Ultrasonic Sensor</a:t>
            </a:r>
            <a:endParaRPr lang="en-US" sz="2100" b="0" strike="noStrike" spc="-1">
              <a:latin typeface="Arial"/>
            </a:endParaRPr>
          </a:p>
        </p:txBody>
      </p:sp>
      <p:sp>
        <p:nvSpPr>
          <p:cNvPr id="63" name="TextBox 62"/>
          <p:cNvSpPr txBox="1"/>
          <p:nvPr/>
        </p:nvSpPr>
        <p:spPr>
          <a:xfrm>
            <a:off x="157680" y="1083960"/>
            <a:ext cx="9900720" cy="162612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The first experiment is to determine how accurate the ultrasonic sensor is going to be, along with its speed with that of the approximate speed fo sound, as there are a few factors that affect it. Seeing as how this is a very simplistic experiment, some of those factors will be disregarded.</a:t>
            </a:r>
            <a:endParaRPr lang="en-US" sz="1800" b="0" strike="noStrike" spc="-1">
              <a:latin typeface="Arial"/>
            </a:endParaRPr>
          </a:p>
          <a:p>
            <a:r>
              <a:rPr lang="en-US" sz="1800" b="0" strike="noStrike" spc="-1">
                <a:highlight>
                  <a:srgbClr val="B2B2B2"/>
                </a:highlight>
                <a:latin typeface="Arial"/>
              </a:rPr>
              <a:t>In this experiment, I ended up changing the object to measure, as my original object was to flexible, and therefore, added an addition variable. </a:t>
            </a:r>
            <a:r>
              <a:rPr lang="en-US" sz="1800" b="0" strike="noStrike" spc="-1">
                <a:latin typeface="Arial"/>
              </a:rPr>
              <a:t>  </a:t>
            </a:r>
          </a:p>
          <a:p>
            <a:endParaRPr lang="en-US" sz="1800" b="0" strike="noStrike" spc="-1">
              <a:latin typeface="Arial"/>
            </a:endParaRPr>
          </a:p>
        </p:txBody>
      </p:sp>
      <p:sp>
        <p:nvSpPr>
          <p:cNvPr id="64" name="TextBox 63"/>
          <p:cNvSpPr txBox="1"/>
          <p:nvPr/>
        </p:nvSpPr>
        <p:spPr>
          <a:xfrm>
            <a:off x="228600" y="3429000"/>
            <a:ext cx="2701440" cy="2021040"/>
          </a:xfrm>
          <a:prstGeom prst="rect">
            <a:avLst/>
          </a:prstGeom>
          <a:noFill/>
          <a:ln w="0">
            <a:noFill/>
          </a:ln>
        </p:spPr>
        <p:txBody>
          <a:bodyPr lIns="90000" tIns="45000" rIns="90000" bIns="45000" anchor="t">
            <a:noAutofit/>
          </a:bodyPr>
          <a:lstStyle/>
          <a:p>
            <a:r>
              <a:rPr lang="en-US" sz="1600" b="0" strike="noStrike" spc="-1">
                <a:solidFill>
                  <a:srgbClr val="000000"/>
                </a:solidFill>
                <a:highlight>
                  <a:srgbClr val="B2B2B2"/>
                </a:highlight>
                <a:latin typeface="Calibri"/>
              </a:rPr>
              <a:t>Materials List: </a:t>
            </a:r>
            <a:endParaRPr lang="en-US" sz="1600" b="0" strike="noStrike" spc="-1">
              <a:highlight>
                <a:srgbClr val="B2B2B2"/>
              </a:highlight>
              <a:latin typeface="Arial"/>
            </a:endParaRPr>
          </a:p>
          <a:p>
            <a:r>
              <a:rPr lang="en-US" sz="1600" b="0" strike="noStrike" spc="-1">
                <a:solidFill>
                  <a:srgbClr val="000000"/>
                </a:solidFill>
                <a:highlight>
                  <a:srgbClr val="B2B2B2"/>
                </a:highlight>
                <a:latin typeface="Calibri"/>
              </a:rPr>
              <a:t>Mega 2560 Board</a:t>
            </a:r>
            <a:endParaRPr lang="en-US" sz="1600" b="0" strike="noStrike" spc="-1">
              <a:highlight>
                <a:srgbClr val="B2B2B2"/>
              </a:highlight>
              <a:latin typeface="Arial"/>
            </a:endParaRPr>
          </a:p>
          <a:p>
            <a:r>
              <a:rPr lang="en-US" sz="1600" b="0" strike="noStrike" spc="-1">
                <a:solidFill>
                  <a:srgbClr val="000000"/>
                </a:solidFill>
                <a:highlight>
                  <a:srgbClr val="B2B2B2"/>
                </a:highlight>
                <a:latin typeface="Calibri"/>
              </a:rPr>
              <a:t>Ultrasonic sensor HC-SR04</a:t>
            </a:r>
            <a:endParaRPr lang="en-US" sz="1600" b="0" strike="noStrike" spc="-1">
              <a:highlight>
                <a:srgbClr val="B2B2B2"/>
              </a:highlight>
              <a:latin typeface="Arial"/>
            </a:endParaRPr>
          </a:p>
          <a:p>
            <a:r>
              <a:rPr lang="en-US" sz="1600" b="0" strike="noStrike" spc="-1">
                <a:solidFill>
                  <a:srgbClr val="000000"/>
                </a:solidFill>
                <a:highlight>
                  <a:srgbClr val="B2B2B2"/>
                </a:highlight>
                <a:latin typeface="Calibri"/>
              </a:rPr>
              <a:t>Male to Male Wires</a:t>
            </a:r>
            <a:endParaRPr lang="en-US" sz="1600" b="0" strike="noStrike" spc="-1">
              <a:highlight>
                <a:srgbClr val="B2B2B2"/>
              </a:highlight>
              <a:latin typeface="Arial"/>
            </a:endParaRPr>
          </a:p>
          <a:p>
            <a:r>
              <a:rPr lang="en-US" sz="1600" b="0" strike="noStrike" spc="-1">
                <a:solidFill>
                  <a:srgbClr val="000000"/>
                </a:solidFill>
                <a:highlight>
                  <a:srgbClr val="B2B2B2"/>
                </a:highlight>
                <a:latin typeface="Calibri"/>
              </a:rPr>
              <a:t>Breadboard</a:t>
            </a:r>
            <a:endParaRPr lang="en-US" sz="1600" b="0" strike="noStrike" spc="-1">
              <a:highlight>
                <a:srgbClr val="B2B2B2"/>
              </a:highlight>
              <a:latin typeface="Arial"/>
            </a:endParaRPr>
          </a:p>
          <a:p>
            <a:r>
              <a:rPr lang="en-US" sz="1600" b="0" strike="noStrike" spc="-1">
                <a:solidFill>
                  <a:srgbClr val="000000"/>
                </a:solidFill>
                <a:highlight>
                  <a:srgbClr val="B2B2B2"/>
                </a:highlight>
                <a:latin typeface="Calibri"/>
              </a:rPr>
              <a:t>Ruler or tape measurer </a:t>
            </a:r>
            <a:endParaRPr lang="en-US" sz="1600" b="0" strike="noStrike" spc="-1">
              <a:highlight>
                <a:srgbClr val="B2B2B2"/>
              </a:highlight>
              <a:latin typeface="Arial"/>
            </a:endParaRPr>
          </a:p>
          <a:p>
            <a:r>
              <a:rPr lang="en-US" sz="1600" b="0" strike="noStrike" spc="-1">
                <a:solidFill>
                  <a:srgbClr val="000000"/>
                </a:solidFill>
                <a:highlight>
                  <a:srgbClr val="B2B2B2"/>
                </a:highlight>
                <a:latin typeface="Calibri"/>
              </a:rPr>
              <a:t>Object to act as obstacle</a:t>
            </a:r>
            <a:endParaRPr lang="en-US" sz="1600" b="0" strike="noStrike" spc="-1">
              <a:highlight>
                <a:srgbClr val="B2B2B2"/>
              </a:highlight>
              <a:latin typeface="Arial"/>
            </a:endParaRPr>
          </a:p>
        </p:txBody>
      </p:sp>
      <p:pic>
        <p:nvPicPr>
          <p:cNvPr id="65" name="Picture 13" descr="A picture containing text, businesscard&#10;&#10;Description automatically generated"/>
          <p:cNvPicPr/>
          <p:nvPr/>
        </p:nvPicPr>
        <p:blipFill>
          <a:blip r:embed="rId3"/>
          <a:stretch/>
        </p:blipFill>
        <p:spPr>
          <a:xfrm>
            <a:off x="3099600" y="3200400"/>
            <a:ext cx="3987000" cy="2286000"/>
          </a:xfrm>
          <a:prstGeom prst="rect">
            <a:avLst/>
          </a:prstGeom>
          <a:ln w="0">
            <a:noFill/>
          </a:ln>
        </p:spPr>
      </p:pic>
    </p:spTree>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66" name="TextBox 65"/>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67" name="Picture 6" descr="Graphical user interface, text, application, Word&#10;&#10;Description automatically generated"/>
          <p:cNvPicPr/>
          <p:nvPr/>
        </p:nvPicPr>
        <p:blipFill>
          <a:blip r:embed="rId3"/>
          <a:stretch/>
        </p:blipFill>
        <p:spPr>
          <a:xfrm>
            <a:off x="3444840" y="2743200"/>
            <a:ext cx="6613560" cy="2926800"/>
          </a:xfrm>
          <a:prstGeom prst="rect">
            <a:avLst/>
          </a:prstGeom>
          <a:ln w="0">
            <a:noFill/>
          </a:ln>
        </p:spPr>
      </p:pic>
      <p:sp>
        <p:nvSpPr>
          <p:cNvPr id="68" name="TextBox 67"/>
          <p:cNvSpPr txBox="1"/>
          <p:nvPr/>
        </p:nvSpPr>
        <p:spPr>
          <a:xfrm>
            <a:off x="246240" y="681840"/>
            <a:ext cx="9812160" cy="111420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Using the Serial Monitor of the Arduino IDE, here you can see the speed of the ultrasonic sensor taking its measurements. This speed, along with the known distance, will then be used to find its accuracy in relation to the Speed of Sound.</a:t>
            </a:r>
            <a:r>
              <a:rPr lang="en-US" sz="1800" b="0" strike="noStrike" spc="-1">
                <a:latin typeface="Arial"/>
              </a:rPr>
              <a:t>  </a:t>
            </a:r>
          </a:p>
          <a:p>
            <a:endParaRPr lang="en-US" sz="1800" b="0" strike="noStrike" spc="-1">
              <a:latin typeface="Arial"/>
            </a:endParaRPr>
          </a:p>
        </p:txBody>
      </p:sp>
    </p:spTree>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69" name="TextBox 6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graphicFrame>
        <p:nvGraphicFramePr>
          <p:cNvPr id="70" name="Table 8"/>
          <p:cNvGraphicFramePr/>
          <p:nvPr/>
        </p:nvGraphicFramePr>
        <p:xfrm>
          <a:off x="3886200" y="1828800"/>
          <a:ext cx="6044040" cy="3696840"/>
        </p:xfrm>
        <a:graphic>
          <a:graphicData uri="http://schemas.openxmlformats.org/drawingml/2006/table">
            <a:tbl>
              <a:tblPr/>
              <a:tblGrid>
                <a:gridCol w="622440">
                  <a:extLst>
                    <a:ext uri="{9D8B030D-6E8A-4147-A177-3AD203B41FA5}">
                      <a16:colId xmlns:a16="http://schemas.microsoft.com/office/drawing/2014/main" val="20000"/>
                    </a:ext>
                  </a:extLst>
                </a:gridCol>
                <a:gridCol w="872640">
                  <a:extLst>
                    <a:ext uri="{9D8B030D-6E8A-4147-A177-3AD203B41FA5}">
                      <a16:colId xmlns:a16="http://schemas.microsoft.com/office/drawing/2014/main" val="20001"/>
                    </a:ext>
                  </a:extLst>
                </a:gridCol>
                <a:gridCol w="872640">
                  <a:extLst>
                    <a:ext uri="{9D8B030D-6E8A-4147-A177-3AD203B41FA5}">
                      <a16:colId xmlns:a16="http://schemas.microsoft.com/office/drawing/2014/main" val="20002"/>
                    </a:ext>
                  </a:extLst>
                </a:gridCol>
                <a:gridCol w="1096920">
                  <a:extLst>
                    <a:ext uri="{9D8B030D-6E8A-4147-A177-3AD203B41FA5}">
                      <a16:colId xmlns:a16="http://schemas.microsoft.com/office/drawing/2014/main" val="20003"/>
                    </a:ext>
                  </a:extLst>
                </a:gridCol>
                <a:gridCol w="1070640">
                  <a:extLst>
                    <a:ext uri="{9D8B030D-6E8A-4147-A177-3AD203B41FA5}">
                      <a16:colId xmlns:a16="http://schemas.microsoft.com/office/drawing/2014/main" val="20004"/>
                    </a:ext>
                  </a:extLst>
                </a:gridCol>
                <a:gridCol w="1508760">
                  <a:extLst>
                    <a:ext uri="{9D8B030D-6E8A-4147-A177-3AD203B41FA5}">
                      <a16:colId xmlns:a16="http://schemas.microsoft.com/office/drawing/2014/main" val="20005"/>
                    </a:ext>
                  </a:extLst>
                </a:gridCol>
              </a:tblGrid>
              <a:tr h="1333080">
                <a:tc>
                  <a:txBody>
                    <a:bodyPr/>
                    <a:lstStyle/>
                    <a:p>
                      <a:pPr algn="ctr">
                        <a:lnSpc>
                          <a:spcPct val="100000"/>
                        </a:lnSpc>
                        <a:buNone/>
                      </a:pPr>
                      <a:r>
                        <a:rPr lang="en-US" sz="1000" b="1" strike="noStrike" spc="-1">
                          <a:solidFill>
                            <a:srgbClr val="FFFFFF"/>
                          </a:solidFill>
                          <a:latin typeface="Calibri"/>
                        </a:rPr>
                        <a:t>Trial</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Ruler Distance (cm)</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ea typeface="SimSun"/>
                        </a:rPr>
                        <a:t>Total Roundtrip Distance (m)</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Time from Serial Monitor (microseconds)</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ea typeface="SimSun"/>
                        </a:rPr>
                        <a:t>Roundtrip time (s)</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Velocity = distance/time (m/s)</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extLst>
                  <a:ext uri="{0D108BD9-81ED-4DB2-BD59-A6C34878D82A}">
                    <a16:rowId xmlns:a16="http://schemas.microsoft.com/office/drawing/2014/main" val="10000"/>
                  </a:ext>
                </a:extLst>
              </a:tr>
              <a:tr h="484560">
                <a:tc>
                  <a:txBody>
                    <a:bodyPr/>
                    <a:lstStyle/>
                    <a:p>
                      <a:pPr algn="ctr">
                        <a:lnSpc>
                          <a:spcPct val="100000"/>
                        </a:lnSpc>
                        <a:buNone/>
                      </a:pPr>
                      <a:r>
                        <a:rPr lang="en-US" sz="1000" b="1" strike="noStrike" spc="-1">
                          <a:solidFill>
                            <a:srgbClr val="FFFFFF"/>
                          </a:solidFill>
                          <a:latin typeface="Calibri"/>
                        </a:rPr>
                        <a:t>1</a:t>
                      </a:r>
                      <a:endParaRPr lang="en-US" sz="1000" b="0" strike="noStrike" spc="-1">
                        <a:latin typeface="Times New Roman"/>
                      </a:endParaRPr>
                    </a:p>
                  </a:txBody>
                  <a:tcPr marL="68400" marR="68400" anchor="ctr">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4472C4"/>
                    </a:solidFill>
                  </a:tcPr>
                </a:tc>
                <a:tc>
                  <a:txBody>
                    <a:bodyPr/>
                    <a:lstStyle/>
                    <a:p>
                      <a:pPr algn="ctr">
                        <a:lnSpc>
                          <a:spcPct val="100000"/>
                        </a:lnSpc>
                        <a:buNone/>
                      </a:pPr>
                      <a:r>
                        <a:rPr lang="en-US" sz="1000" b="0" strike="noStrike" spc="-1">
                          <a:solidFill>
                            <a:srgbClr val="000000"/>
                          </a:solidFill>
                          <a:latin typeface="Calibri"/>
                        </a:rPr>
                        <a:t>6</a:t>
                      </a:r>
                      <a:endParaRPr lang="en-US" sz="1000" b="0" strike="noStrike" spc="-1">
                        <a:latin typeface="Times New Roman"/>
                      </a:endParaRPr>
                    </a:p>
                  </a:txBody>
                  <a:tcPr marL="9360" marR="9360" anchor="b">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0.06</a:t>
                      </a:r>
                      <a:endParaRPr lang="en-US" sz="1000" b="0" strike="noStrike" spc="-1">
                        <a:latin typeface="Times New Roman"/>
                      </a:endParaRPr>
                    </a:p>
                  </a:txBody>
                  <a:tcPr marL="9360" marR="9360" anchor="b">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309</a:t>
                      </a:r>
                      <a:endParaRPr lang="en-US" sz="1000" b="0" strike="noStrike" spc="-1">
                        <a:latin typeface="Times New Roman"/>
                      </a:endParaRPr>
                    </a:p>
                  </a:txBody>
                  <a:tcPr marL="9360" marR="9360" anchor="b">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0.000309</a:t>
                      </a:r>
                      <a:endParaRPr lang="en-US" sz="1000" b="0" strike="noStrike" spc="-1">
                        <a:latin typeface="Times New Roman"/>
                      </a:endParaRPr>
                    </a:p>
                  </a:txBody>
                  <a:tcPr marL="9360" marR="9360" anchor="b">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388.35</a:t>
                      </a:r>
                      <a:endParaRPr lang="en-US" sz="1000" b="0" strike="noStrike" spc="-1">
                        <a:latin typeface="Times New Roman"/>
                      </a:endParaRPr>
                    </a:p>
                  </a:txBody>
                  <a:tcPr marL="9360" marR="9360" anchor="b">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extLst>
                  <a:ext uri="{0D108BD9-81ED-4DB2-BD59-A6C34878D82A}">
                    <a16:rowId xmlns:a16="http://schemas.microsoft.com/office/drawing/2014/main" val="10001"/>
                  </a:ext>
                </a:extLst>
              </a:tr>
              <a:tr h="500040">
                <a:tc>
                  <a:txBody>
                    <a:bodyPr/>
                    <a:lstStyle/>
                    <a:p>
                      <a:pPr algn="ctr">
                        <a:lnSpc>
                          <a:spcPct val="100000"/>
                        </a:lnSpc>
                        <a:buNone/>
                      </a:pPr>
                      <a:r>
                        <a:rPr lang="en-US" sz="1000" b="1" strike="noStrike" spc="-1">
                          <a:solidFill>
                            <a:srgbClr val="FFFFFF"/>
                          </a:solidFill>
                          <a:latin typeface="Calibri"/>
                        </a:rPr>
                        <a:t>2</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000" b="0" strike="noStrike" spc="-1">
                          <a:solidFill>
                            <a:srgbClr val="000000"/>
                          </a:solidFill>
                          <a:latin typeface="Calibri"/>
                        </a:rPr>
                        <a:t>8</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0.08</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451</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0.000451</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354.77</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extLst>
                  <a:ext uri="{0D108BD9-81ED-4DB2-BD59-A6C34878D82A}">
                    <a16:rowId xmlns:a16="http://schemas.microsoft.com/office/drawing/2014/main" val="10002"/>
                  </a:ext>
                </a:extLst>
              </a:tr>
              <a:tr h="472320">
                <a:tc>
                  <a:txBody>
                    <a:bodyPr/>
                    <a:lstStyle/>
                    <a:p>
                      <a:pPr algn="ctr">
                        <a:lnSpc>
                          <a:spcPct val="100000"/>
                        </a:lnSpc>
                        <a:buNone/>
                      </a:pPr>
                      <a:r>
                        <a:rPr lang="en-US" sz="1000" b="1" strike="noStrike" spc="-1">
                          <a:solidFill>
                            <a:srgbClr val="FFFFFF"/>
                          </a:solidFill>
                          <a:latin typeface="Calibri"/>
                        </a:rPr>
                        <a:t>3</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000" b="0" strike="noStrike" spc="-1">
                          <a:solidFill>
                            <a:srgbClr val="000000"/>
                          </a:solidFill>
                          <a:latin typeface="Calibri"/>
                        </a:rPr>
                        <a:t>10</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0.1</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623</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0.000623</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321.03</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extLst>
                  <a:ext uri="{0D108BD9-81ED-4DB2-BD59-A6C34878D82A}">
                    <a16:rowId xmlns:a16="http://schemas.microsoft.com/office/drawing/2014/main" val="10003"/>
                  </a:ext>
                </a:extLst>
              </a:tr>
              <a:tr h="445320">
                <a:tc>
                  <a:txBody>
                    <a:bodyPr/>
                    <a:lstStyle/>
                    <a:p>
                      <a:pPr algn="ctr">
                        <a:lnSpc>
                          <a:spcPct val="100000"/>
                        </a:lnSpc>
                        <a:buNone/>
                      </a:pPr>
                      <a:r>
                        <a:rPr lang="en-US" sz="1000" b="1" strike="noStrike" spc="-1">
                          <a:solidFill>
                            <a:srgbClr val="FFFFFF"/>
                          </a:solidFill>
                          <a:latin typeface="Calibri"/>
                        </a:rPr>
                        <a:t>4</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000" b="0" strike="noStrike" spc="-1">
                          <a:solidFill>
                            <a:srgbClr val="000000"/>
                          </a:solidFill>
                          <a:latin typeface="Calibri"/>
                        </a:rPr>
                        <a:t>12</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0.12</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732</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0.000732</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000" b="0" strike="noStrike" spc="-1">
                          <a:solidFill>
                            <a:srgbClr val="000000"/>
                          </a:solidFill>
                          <a:latin typeface="Calibri"/>
                        </a:rPr>
                        <a:t>327.87</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extLst>
                  <a:ext uri="{0D108BD9-81ED-4DB2-BD59-A6C34878D82A}">
                    <a16:rowId xmlns:a16="http://schemas.microsoft.com/office/drawing/2014/main" val="10004"/>
                  </a:ext>
                </a:extLst>
              </a:tr>
              <a:tr h="461520">
                <a:tc>
                  <a:txBody>
                    <a:bodyPr/>
                    <a:lstStyle/>
                    <a:p>
                      <a:pPr algn="ctr">
                        <a:lnSpc>
                          <a:spcPct val="100000"/>
                        </a:lnSpc>
                        <a:buNone/>
                      </a:pPr>
                      <a:r>
                        <a:rPr lang="en-US" sz="1000" b="1" strike="noStrike" spc="-1">
                          <a:solidFill>
                            <a:srgbClr val="FFFFFF"/>
                          </a:solidFill>
                          <a:latin typeface="Calibri"/>
                        </a:rPr>
                        <a:t>5</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000" b="0" strike="noStrike" spc="-1">
                          <a:solidFill>
                            <a:srgbClr val="000000"/>
                          </a:solidFill>
                          <a:latin typeface="Calibri"/>
                        </a:rPr>
                        <a:t>14</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0.14</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795</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0.000795</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000" b="0" strike="noStrike" spc="-1">
                          <a:solidFill>
                            <a:srgbClr val="000000"/>
                          </a:solidFill>
                          <a:latin typeface="Calibri"/>
                        </a:rPr>
                        <a:t>352.20</a:t>
                      </a:r>
                      <a:endParaRPr lang="en-US" sz="1000" b="0" strike="noStrike" spc="-1">
                        <a:latin typeface="Times New Roman"/>
                      </a:endParaRPr>
                    </a:p>
                  </a:txBody>
                  <a:tcPr marL="9360" marR="9360" anchor="b">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extLst>
                  <a:ext uri="{0D108BD9-81ED-4DB2-BD59-A6C34878D82A}">
                    <a16:rowId xmlns:a16="http://schemas.microsoft.com/office/drawing/2014/main" val="10005"/>
                  </a:ext>
                </a:extLst>
              </a:tr>
            </a:tbl>
          </a:graphicData>
        </a:graphic>
      </p:graphicFrame>
      <p:sp>
        <p:nvSpPr>
          <p:cNvPr id="71" name="TextBox 70"/>
          <p:cNvSpPr txBox="1"/>
          <p:nvPr/>
        </p:nvSpPr>
        <p:spPr>
          <a:xfrm>
            <a:off x="0" y="914400"/>
            <a:ext cx="98298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With now having a couple constants we can now calculate the velocity and round trip time of the ultrasonic sensor.  Distances were 6cm, 8cm, 10cm, 12cm, and 14cm in a straight, linear fashion. </a:t>
            </a:r>
            <a:r>
              <a:rPr lang="en-US" sz="1800" b="0" strike="noStrike" spc="-1">
                <a:latin typeface="Arial"/>
              </a:rPr>
              <a:t> </a:t>
            </a:r>
          </a:p>
        </p:txBody>
      </p:sp>
    </p:spTree>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72" name="TextBox 71"/>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73" name="TextBox 72"/>
          <p:cNvSpPr txBox="1"/>
          <p:nvPr/>
        </p:nvSpPr>
        <p:spPr>
          <a:xfrm>
            <a:off x="4343400" y="526680"/>
            <a:ext cx="2057400" cy="387720"/>
          </a:xfrm>
          <a:prstGeom prst="rect">
            <a:avLst/>
          </a:prstGeom>
          <a:noFill/>
          <a:ln w="0">
            <a:noFill/>
          </a:ln>
        </p:spPr>
        <p:txBody>
          <a:bodyPr lIns="90000" tIns="45000" rIns="90000" bIns="45000" anchor="t">
            <a:noAutofit/>
          </a:bodyPr>
          <a:lstStyle/>
          <a:p>
            <a:r>
              <a:rPr lang="en-US" sz="2100" b="0" strike="noStrike" spc="-1">
                <a:highlight>
                  <a:srgbClr val="B2B2B2"/>
                </a:highlight>
                <a:latin typeface="Arial"/>
              </a:rPr>
              <a:t>Data Analysis:</a:t>
            </a:r>
            <a:endParaRPr lang="en-US" sz="2100" b="0" strike="noStrike" spc="-1">
              <a:latin typeface="Arial"/>
            </a:endParaRPr>
          </a:p>
        </p:txBody>
      </p:sp>
      <p:sp>
        <p:nvSpPr>
          <p:cNvPr id="74" name="TextBox 73"/>
          <p:cNvSpPr txBox="1"/>
          <p:nvPr/>
        </p:nvSpPr>
        <p:spPr>
          <a:xfrm>
            <a:off x="228600" y="1143000"/>
            <a:ext cx="9829800" cy="6022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After the experiment was completed for the given lengths, the information was complied and the percentage of error was determined against a constant, or in this case, the speed sound.</a:t>
            </a:r>
            <a:r>
              <a:rPr lang="en-US" sz="1800" b="0" strike="noStrike" spc="-1">
                <a:latin typeface="Arial"/>
              </a:rPr>
              <a:t> </a:t>
            </a:r>
          </a:p>
        </p:txBody>
      </p:sp>
      <mc:AlternateContent xmlns:mc="http://schemas.openxmlformats.org/markup-compatibility/2006">
        <mc:Choice xmlns:a14="http://schemas.microsoft.com/office/drawing/2010/main" Requires="a14">
          <p:sp>
            <p:nvSpPr>
              <p:cNvPr id="75" name="Content Placeholder 2"/>
              <p:cNvSpPr txBox="1"/>
              <p:nvPr/>
            </p:nvSpPr>
            <p:spPr>
              <a:xfrm>
                <a:off x="1773942" y="2054159"/>
                <a:ext cx="6019560" cy="2804087"/>
              </a:xfrm>
              <a:prstGeom prst="rect">
                <a:avLst/>
              </a:prstGeom>
              <a:solidFill>
                <a:schemeClr val="bg1">
                  <a:lumMod val="75000"/>
                </a:schemeClr>
              </a:solidFill>
              <a:ln w="0">
                <a:noFill/>
              </a:ln>
            </p:spPr>
            <p:txBody>
              <a:bodyPr anchor="t">
                <a:noAutofit/>
              </a:bodyPr>
              <a:lstStyle/>
              <a:p>
                <a:pPr>
                  <a:lnSpc>
                    <a:spcPct val="90000"/>
                  </a:lnSpc>
                  <a:spcBef>
                    <a:spcPts val="1001"/>
                  </a:spcBef>
                  <a:buClr>
                    <a:srgbClr val="000000"/>
                  </a:buClr>
                </a:pPr>
                <a:r>
                  <a:rPr lang="en-US" sz="1600" b="0" strike="noStrike" spc="-1" dirty="0">
                    <a:solidFill>
                      <a:srgbClr val="000000"/>
                    </a:solidFill>
                    <a:latin typeface="Calibri"/>
                  </a:rPr>
                  <a:t>Average velocity from table:</a:t>
                </a:r>
                <a:endParaRPr lang="en-US" sz="1600" b="0" strike="noStrike" spc="-1" dirty="0">
                  <a:latin typeface="Arial"/>
                </a:endParaRPr>
              </a:p>
              <a:p>
                <a:pPr>
                  <a:lnSpc>
                    <a:spcPct val="90000"/>
                  </a:lnSpc>
                  <a:spcBef>
                    <a:spcPts val="1001"/>
                  </a:spcBef>
                  <a:buClr>
                    <a:srgbClr val="000000"/>
                  </a:buClr>
                </a:pPr>
                <a:r>
                  <a:rPr lang="en-US" sz="1600" b="0" strike="noStrike" spc="-1" dirty="0">
                    <a:solidFill>
                      <a:srgbClr val="000000"/>
                    </a:solidFill>
                    <a:latin typeface="Calibri"/>
                  </a:rPr>
                  <a:t>        348.85m/s       </a:t>
                </a:r>
                <a:endParaRPr lang="en-US" sz="1600" b="0" strike="noStrike" spc="-1" dirty="0">
                  <a:latin typeface="Times New Roman"/>
                </a:endParaRPr>
              </a:p>
              <a:p>
                <a:pPr>
                  <a:lnSpc>
                    <a:spcPct val="90000"/>
                  </a:lnSpc>
                  <a:spcBef>
                    <a:spcPts val="1001"/>
                  </a:spcBef>
                  <a:buNone/>
                </a:pPr>
                <a:endParaRPr lang="en-US" sz="1600" b="0" strike="noStrike" spc="-1" dirty="0">
                  <a:latin typeface="Times New Roman"/>
                </a:endParaRPr>
              </a:p>
              <a:p>
                <a:pPr>
                  <a:lnSpc>
                    <a:spcPct val="90000"/>
                  </a:lnSpc>
                  <a:spcBef>
                    <a:spcPts val="1001"/>
                  </a:spcBef>
                  <a:buNone/>
                </a:pPr>
                <a:r>
                  <a:rPr lang="en-US" sz="2000" b="0" strike="noStrike" spc="-1" dirty="0">
                    <a:solidFill>
                      <a:srgbClr val="000000"/>
                    </a:solidFill>
                    <a:latin typeface="Calibri"/>
                  </a:rPr>
                  <a:t>Percent difference</a:t>
                </a:r>
                <a:r>
                  <a:rPr lang="en-US" sz="2000" spc="-1" dirty="0">
                    <a:solidFill>
                      <a:srgbClr val="000000"/>
                    </a:solidFill>
                    <a:latin typeface="Calibri"/>
                  </a:rPr>
                  <a:t>:</a:t>
                </a:r>
              </a:p>
              <a:p>
                <a:pPr>
                  <a:lnSpc>
                    <a:spcPct val="90000"/>
                  </a:lnSpc>
                  <a:spcBef>
                    <a:spcPts val="1001"/>
                  </a:spcBef>
                  <a:buNone/>
                </a:pPr>
                <a14:m>
                  <m:oMathPara xmlns:m="http://schemas.openxmlformats.org/officeDocument/2006/math">
                    <m:oMathParaPr>
                      <m:jc m:val="left"/>
                    </m:oMathParaPr>
                    <m:oMath xmlns:m="http://schemas.openxmlformats.org/officeDocument/2006/math">
                      <m:r>
                        <a:rPr lang="en-US" sz="180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𝑃𝑒𝑟𝑐𝑒𝑛𝑡</m:t>
                      </m:r>
                      <m:r>
                        <a:rPr lang="en-US" sz="180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 </m:t>
                      </m:r>
                      <m:r>
                        <a:rPr lang="en-US" sz="180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𝑑𝑖𝑓𝑓𝑒𝑟𝑒𝑛𝑐𝑒</m:t>
                      </m:r>
                      <m:r>
                        <a:rPr lang="en-US" sz="180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 = </m:t>
                      </m:r>
                      <m:f>
                        <m:fPr>
                          <m:ctrlPr>
                            <a:rPr lang="en-US" sz="1800" i="1">
                              <a:solidFill>
                                <a:schemeClr val="tx1"/>
                              </a:solidFill>
                              <a:effectLst/>
                              <a:latin typeface="Cambria Math" panose="02040503050406030204" pitchFamily="18" charset="0"/>
                            </a:rPr>
                          </m:ctrlPr>
                        </m:fPr>
                        <m:num>
                          <m:d>
                            <m:dPr>
                              <m:begChr m:val="|"/>
                              <m:endChr m:val="|"/>
                              <m:ctrlPr>
                                <a:rPr lang="en-US" sz="1800" i="1">
                                  <a:solidFill>
                                    <a:schemeClr val="tx1"/>
                                  </a:solidFill>
                                  <a:effectLst/>
                                  <a:latin typeface="Cambria Math" panose="02040503050406030204" pitchFamily="18" charset="0"/>
                                </a:rPr>
                              </m:ctrlPr>
                            </m:dPr>
                            <m:e>
                              <m:r>
                                <a:rPr lang="en-US" sz="1800" i="1" kern="10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348</m:t>
                              </m:r>
                              <m:r>
                                <a:rPr lang="en-US" sz="1800" b="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.85</m:t>
                              </m:r>
                              <m:r>
                                <a:rPr lang="en-US" sz="1800" i="1" kern="10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−343.0</m:t>
                              </m:r>
                            </m:e>
                          </m:d>
                        </m:num>
                        <m:den>
                          <m:r>
                            <a:rPr lang="en-US" sz="1800" i="1" kern="10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343</m:t>
                          </m:r>
                          <m:r>
                            <a:rPr lang="en-US" sz="1800" b="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.0</m:t>
                          </m:r>
                        </m:den>
                      </m:f>
                      <m:r>
                        <a:rPr lang="en-US" sz="1800" i="1" kern="10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×100</m:t>
                      </m:r>
                      <m:r>
                        <a:rPr lang="en-US" sz="1800" b="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=1.70%</m:t>
                      </m:r>
                    </m:oMath>
                  </m:oMathPara>
                </a14:m>
                <a:endParaRPr lang="en-US" sz="1800" b="0" i="1" kern="100" dirty="0">
                  <a:solidFill>
                    <a:schemeClr val="tx1"/>
                  </a:solidFill>
                  <a:effectLst/>
                  <a:latin typeface="Cambria Math" panose="02040503050406030204" pitchFamily="18" charset="0"/>
                  <a:ea typeface="SimSun" panose="02010600030101010101" pitchFamily="2" charset="-122"/>
                  <a:cs typeface="Lucida Sans" panose="020B0602030504020204" pitchFamily="34" charset="0"/>
                </a:endParaRPr>
              </a:p>
              <a:p>
                <a:pPr>
                  <a:lnSpc>
                    <a:spcPct val="90000"/>
                  </a:lnSpc>
                  <a:spcBef>
                    <a:spcPts val="1001"/>
                  </a:spcBef>
                  <a:buNone/>
                </a:pPr>
                <a:endParaRPr lang="en-US" sz="1800" b="0" i="1" kern="100" dirty="0">
                  <a:solidFill>
                    <a:schemeClr val="tx1"/>
                  </a:solidFill>
                  <a:effectLst/>
                  <a:latin typeface="Cambria Math" panose="02040503050406030204" pitchFamily="18" charset="0"/>
                  <a:ea typeface="SimSun" panose="02010600030101010101" pitchFamily="2" charset="-122"/>
                  <a:cs typeface="Lucida Sans" panose="020B0602030504020204" pitchFamily="34" charset="0"/>
                </a:endParaRPr>
              </a:p>
              <a:p>
                <a:pPr>
                  <a:lnSpc>
                    <a:spcPct val="90000"/>
                  </a:lnSpc>
                  <a:spcBef>
                    <a:spcPts val="1001"/>
                  </a:spcBef>
                  <a:buNone/>
                </a:pPr>
                <a:r>
                  <a:rPr lang="en-US" sz="1400" i="1" kern="100" dirty="0">
                    <a:latin typeface="Cambria Math" panose="02040503050406030204" pitchFamily="18" charset="0"/>
                    <a:ea typeface="SimSun" panose="02010600030101010101" pitchFamily="2" charset="-122"/>
                    <a:cs typeface="Lucida Sans" panose="020B0602030504020204" pitchFamily="34" charset="0"/>
                  </a:rPr>
                  <a:t>*343m/s = approx. speed of sound</a:t>
                </a:r>
                <a14:m>
                  <m:oMath xmlns:m="http://schemas.openxmlformats.org/officeDocument/2006/math">
                    <m:r>
                      <a:rPr lang="en-US" sz="1400" b="0" i="1" kern="100" smtClean="0">
                        <a:solidFill>
                          <a:schemeClr val="tx1"/>
                        </a:solidFill>
                        <a:effectLst/>
                        <a:latin typeface="Cambria Math" panose="02040503050406030204" pitchFamily="18" charset="0"/>
                        <a:ea typeface="SimSun" panose="02010600030101010101" pitchFamily="2" charset="-122"/>
                        <a:cs typeface="Lucida Sans" panose="020B0602030504020204" pitchFamily="34" charset="0"/>
                      </a:rPr>
                      <m:t> </m:t>
                    </m:r>
                  </m:oMath>
                </a14:m>
                <a:endParaRPr lang="en-US" sz="1400" kern="100" dirty="0">
                  <a:solidFill>
                    <a:schemeClr val="tx1"/>
                  </a:solidFill>
                  <a:effectLst/>
                  <a:latin typeface="Liberation Serif"/>
                  <a:ea typeface="SimSun" panose="02010600030101010101" pitchFamily="2" charset="-122"/>
                  <a:cs typeface="Lucida Sans" panose="020B0602030504020204" pitchFamily="34" charset="0"/>
                </a:endParaRPr>
              </a:p>
              <a:p>
                <a:pPr>
                  <a:lnSpc>
                    <a:spcPct val="90000"/>
                  </a:lnSpc>
                  <a:spcBef>
                    <a:spcPts val="1001"/>
                  </a:spcBef>
                  <a:buClr>
                    <a:srgbClr val="000000"/>
                  </a:buClr>
                </a:pPr>
                <a:r>
                  <a:rPr lang="en-US" sz="1600" b="0" strike="noStrike" spc="-1" dirty="0">
                    <a:solidFill>
                      <a:srgbClr val="000000"/>
                    </a:solidFill>
                    <a:latin typeface="Calibri"/>
                  </a:rPr>
                  <a:t> </a:t>
                </a:r>
                <a:endParaRPr lang="en-US" sz="1600" b="0" strike="noStrike" spc="-1" dirty="0">
                  <a:latin typeface="Arial"/>
                </a:endParaRPr>
              </a:p>
            </p:txBody>
          </p:sp>
        </mc:Choice>
        <mc:Fallback>
          <p:sp>
            <p:nvSpPr>
              <p:cNvPr id="75" name="Content Placeholder 2"/>
              <p:cNvSpPr txBox="1">
                <a:spLocks noRot="1" noChangeAspect="1" noMove="1" noResize="1" noEditPoints="1" noAdjustHandles="1" noChangeArrowheads="1" noChangeShapeType="1" noTextEdit="1"/>
              </p:cNvSpPr>
              <p:nvPr/>
            </p:nvSpPr>
            <p:spPr>
              <a:xfrm>
                <a:off x="1773942" y="2054159"/>
                <a:ext cx="6019560" cy="2804087"/>
              </a:xfrm>
              <a:prstGeom prst="rect">
                <a:avLst/>
              </a:prstGeom>
              <a:blipFill>
                <a:blip r:embed="rId3"/>
                <a:stretch>
                  <a:fillRect l="-1013" t="-1522"/>
                </a:stretch>
              </a:blipFill>
              <a:ln w="0">
                <a:noFill/>
              </a:ln>
            </p:spPr>
            <p:txBody>
              <a:bodyPr/>
              <a:lstStyle/>
              <a:p>
                <a:r>
                  <a:rPr lang="en-US">
                    <a:noFill/>
                  </a:rPr>
                  <a:t> </a:t>
                </a:r>
              </a:p>
            </p:txBody>
          </p:sp>
        </mc:Fallback>
      </mc:AlternateContent>
    </p:spTree>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76" name="TextBox 75"/>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77" name="TextBox 76"/>
          <p:cNvSpPr txBox="1"/>
          <p:nvPr/>
        </p:nvSpPr>
        <p:spPr>
          <a:xfrm>
            <a:off x="4156684" y="540720"/>
            <a:ext cx="1975791" cy="444018"/>
          </a:xfrm>
          <a:prstGeom prst="rect">
            <a:avLst/>
          </a:prstGeom>
          <a:noFill/>
          <a:ln w="0">
            <a:noFill/>
          </a:ln>
        </p:spPr>
        <p:txBody>
          <a:bodyPr lIns="90000" tIns="45000" rIns="90000" bIns="45000" anchor="t">
            <a:noAutofit/>
          </a:bodyPr>
          <a:lstStyle/>
          <a:p>
            <a:pPr algn="ctr">
              <a:lnSpc>
                <a:spcPct val="90000"/>
              </a:lnSpc>
              <a:buNone/>
            </a:pPr>
            <a:r>
              <a:rPr lang="en-US" sz="2400" b="0" strike="noStrike" spc="-1" dirty="0">
                <a:solidFill>
                  <a:srgbClr val="000000"/>
                </a:solidFill>
                <a:highlight>
                  <a:srgbClr val="B2B2B2"/>
                </a:highlight>
                <a:latin typeface="Calibri Light"/>
              </a:rPr>
              <a:t>Conclusions: </a:t>
            </a:r>
            <a:endParaRPr lang="en-US" sz="2400" b="0" strike="noStrike" spc="-1" dirty="0">
              <a:latin typeface="Arial"/>
            </a:endParaRPr>
          </a:p>
        </p:txBody>
      </p:sp>
      <p:sp>
        <p:nvSpPr>
          <p:cNvPr id="78" name="TextBox 77"/>
          <p:cNvSpPr txBox="1"/>
          <p:nvPr/>
        </p:nvSpPr>
        <p:spPr>
          <a:xfrm>
            <a:off x="-17280" y="1153440"/>
            <a:ext cx="10188720" cy="3407760"/>
          </a:xfrm>
          <a:prstGeom prst="rect">
            <a:avLst/>
          </a:prstGeom>
          <a:noFill/>
          <a:ln w="0">
            <a:noFill/>
          </a:ln>
        </p:spPr>
        <p:txBody>
          <a:bodyPr lIns="90000" tIns="45000" rIns="90000" bIns="45000" anchor="t">
            <a:noAutofit/>
          </a:bodyPr>
          <a:lstStyle/>
          <a:p>
            <a:r>
              <a:rPr lang="en-US" sz="1800" b="0" strike="noStrike" spc="-1">
                <a:solidFill>
                  <a:srgbClr val="000000"/>
                </a:solidFill>
                <a:highlight>
                  <a:srgbClr val="B2B2B2"/>
                </a:highlight>
                <a:latin typeface="Calibri"/>
              </a:rPr>
              <a:t>Discuss the results and comment on the source of errors.</a:t>
            </a:r>
            <a:r>
              <a:rPr lang="en-US" sz="2800" b="0" strike="noStrike" spc="-1">
                <a:solidFill>
                  <a:srgbClr val="000000"/>
                </a:solidFill>
                <a:highlight>
                  <a:srgbClr val="B2B2B2"/>
                </a:highlight>
                <a:latin typeface="Calibri"/>
              </a:rPr>
              <a:t> </a:t>
            </a:r>
            <a:endParaRPr lang="en-US" sz="2800" b="0" strike="noStrike" spc="-1">
              <a:latin typeface="Arial"/>
            </a:endParaRPr>
          </a:p>
          <a:p>
            <a:r>
              <a:rPr lang="en-US" sz="1200" b="0" strike="noStrike" spc="-1">
                <a:solidFill>
                  <a:srgbClr val="000000"/>
                </a:solidFill>
                <a:highlight>
                  <a:srgbClr val="B2B2B2"/>
                </a:highlight>
                <a:latin typeface="Calibri"/>
              </a:rPr>
              <a:t>	I had found that the angle of the ultrasonic sensor, along with the object of obstruction, if these were not “square” or perpendicular to each other, error was found. I had also found there was a difference in measurement when the height of the sensor was adjusted. </a:t>
            </a:r>
            <a:endParaRPr lang="en-US" sz="1200" b="0" strike="noStrike" spc="-1">
              <a:latin typeface="Arial"/>
            </a:endParaRPr>
          </a:p>
          <a:p>
            <a:r>
              <a:rPr lang="en-US" sz="1200" b="0" strike="noStrike" spc="-1">
                <a:solidFill>
                  <a:srgbClr val="000000"/>
                </a:solidFill>
                <a:highlight>
                  <a:srgbClr val="B2B2B2"/>
                </a:highlight>
                <a:latin typeface="Calibri"/>
              </a:rPr>
              <a:t>Interestingly, after 8cm, the measurements began to even out in time.</a:t>
            </a:r>
            <a:endParaRPr lang="en-US" sz="1200" b="0" strike="noStrike" spc="-1">
              <a:latin typeface="Arial"/>
            </a:endParaRPr>
          </a:p>
          <a:p>
            <a:endParaRPr lang="en-US" sz="2400" b="0" strike="noStrike" spc="-1">
              <a:latin typeface="Arial"/>
            </a:endParaRPr>
          </a:p>
          <a:p>
            <a:r>
              <a:rPr lang="en-US" sz="1800" b="0" strike="noStrike" spc="-1">
                <a:solidFill>
                  <a:srgbClr val="000000"/>
                </a:solidFill>
                <a:highlight>
                  <a:srgbClr val="B2B2B2"/>
                </a:highlight>
                <a:latin typeface="Calibri"/>
              </a:rPr>
              <a:t>What is the dependence of temperature, humidity and atmospheric pressure on the speed of sound?</a:t>
            </a:r>
            <a:endParaRPr lang="en-US" sz="1800" b="0" strike="noStrike" spc="-1">
              <a:latin typeface="Arial"/>
            </a:endParaRPr>
          </a:p>
          <a:p>
            <a:r>
              <a:rPr lang="en-US" sz="1200" b="0" strike="noStrike" spc="-1">
                <a:solidFill>
                  <a:srgbClr val="000000"/>
                </a:solidFill>
                <a:highlight>
                  <a:srgbClr val="B2B2B2"/>
                </a:highlight>
                <a:latin typeface="Calibri"/>
              </a:rPr>
              <a:t>	Temperature affects Speed of sound by allowing molecules to move slower or faster. Warmer temps, air molecules move faster, therefore allowing sound waves to travel faster. Visa versa for colder temperatures. Humidity affects speed of sound by the density of are molecules. When humidity is low, sound waves travel faster as there is less impedance on the sound wave. The higher humidity, the more of an impact on slowing the speed of sound. Pressure would have no bearing on the speed of sound</a:t>
            </a:r>
            <a:r>
              <a:rPr lang="en-US" sz="1200" b="0" strike="noStrike" spc="-1">
                <a:solidFill>
                  <a:srgbClr val="000000"/>
                </a:solidFill>
                <a:latin typeface="Calibri"/>
              </a:rPr>
              <a:t>.  </a:t>
            </a:r>
            <a:endParaRPr lang="en-US" sz="1200" b="0" strike="noStrike" spc="-1">
              <a:latin typeface="Arial"/>
            </a:endParaRPr>
          </a:p>
        </p:txBody>
      </p:sp>
    </p:spTree>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79" name="TextBox 7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80" name="TextBox 79"/>
          <p:cNvSpPr txBox="1"/>
          <p:nvPr/>
        </p:nvSpPr>
        <p:spPr>
          <a:xfrm>
            <a:off x="4305434" y="551797"/>
            <a:ext cx="1680369" cy="411840"/>
          </a:xfrm>
          <a:prstGeom prst="rect">
            <a:avLst/>
          </a:prstGeom>
          <a:noFill/>
          <a:ln w="0">
            <a:noFill/>
          </a:ln>
        </p:spPr>
        <p:txBody>
          <a:bodyPr lIns="90000" tIns="45000" rIns="90000" bIns="45000" anchor="t">
            <a:noAutofit/>
          </a:bodyPr>
          <a:lstStyle/>
          <a:p>
            <a:pPr algn="ctr">
              <a:lnSpc>
                <a:spcPct val="90000"/>
              </a:lnSpc>
              <a:buNone/>
            </a:pPr>
            <a:r>
              <a:rPr lang="en-US" sz="2400" b="0" strike="noStrike" spc="-1" dirty="0">
                <a:solidFill>
                  <a:srgbClr val="000000"/>
                </a:solidFill>
                <a:highlight>
                  <a:srgbClr val="B2B2B2"/>
                </a:highlight>
                <a:latin typeface="Calibri Light"/>
              </a:rPr>
              <a:t>Challenges: </a:t>
            </a:r>
            <a:endParaRPr lang="en-US" sz="2400" b="0" strike="noStrike" spc="-1" dirty="0">
              <a:latin typeface="Arial"/>
            </a:endParaRPr>
          </a:p>
        </p:txBody>
      </p:sp>
      <p:sp>
        <p:nvSpPr>
          <p:cNvPr id="81" name="TextBox 80"/>
          <p:cNvSpPr txBox="1"/>
          <p:nvPr/>
        </p:nvSpPr>
        <p:spPr>
          <a:xfrm>
            <a:off x="0" y="1828800"/>
            <a:ext cx="10188720" cy="1589760"/>
          </a:xfrm>
          <a:prstGeom prst="rect">
            <a:avLst/>
          </a:prstGeom>
          <a:noFill/>
          <a:ln w="0">
            <a:noFill/>
          </a:ln>
        </p:spPr>
        <p:txBody>
          <a:bodyPr lIns="90000" tIns="45000" rIns="90000" bIns="45000" anchor="t">
            <a:noAutofit/>
          </a:bodyPr>
          <a:lstStyle/>
          <a:p>
            <a:r>
              <a:rPr lang="en-US" sz="1800" b="0" strike="noStrike" spc="-1">
                <a:solidFill>
                  <a:srgbClr val="000000"/>
                </a:solidFill>
                <a:highlight>
                  <a:srgbClr val="B2B2B2"/>
                </a:highlight>
                <a:latin typeface="Calibri"/>
              </a:rPr>
              <a:t>This experiment posed the challenge of making sure everything was straight and the object being measured could be left untouched for the sensor to take its measurement. I had to change my original object, as it was unable to stand upright on its own, therefore giving incredible inconsistencies with the experiment.  </a:t>
            </a:r>
            <a:endParaRPr lang="en-US" sz="1800" b="0" strike="noStrike" spc="-1">
              <a:highlight>
                <a:srgbClr val="B2B2B2"/>
              </a:highlight>
              <a:latin typeface="Arial"/>
            </a:endParaRPr>
          </a:p>
        </p:txBody>
      </p:sp>
    </p:spTree>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82" name="TextBox 81"/>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83" name="TextBox 82"/>
          <p:cNvSpPr txBox="1"/>
          <p:nvPr/>
        </p:nvSpPr>
        <p:spPr>
          <a:xfrm>
            <a:off x="3211200" y="499403"/>
            <a:ext cx="3866760" cy="471960"/>
          </a:xfrm>
          <a:prstGeom prst="rect">
            <a:avLst/>
          </a:prstGeom>
          <a:noFill/>
          <a:ln w="0">
            <a:noFill/>
          </a:ln>
        </p:spPr>
        <p:txBody>
          <a:bodyPr lIns="90000" tIns="45000" rIns="90000" bIns="45000" anchor="t">
            <a:noAutofit/>
          </a:bodyPr>
          <a:lstStyle/>
          <a:p>
            <a:pPr algn="ctr">
              <a:lnSpc>
                <a:spcPct val="90000"/>
              </a:lnSpc>
              <a:spcBef>
                <a:spcPts val="1001"/>
              </a:spcBef>
              <a:buNone/>
              <a:tabLst>
                <a:tab pos="0" algn="l"/>
              </a:tabLst>
            </a:pPr>
            <a:r>
              <a:rPr lang="en-US" sz="2400" b="0" strike="noStrike" spc="-1" dirty="0">
                <a:solidFill>
                  <a:srgbClr val="000000"/>
                </a:solidFill>
                <a:highlight>
                  <a:srgbClr val="B2B2B2"/>
                </a:highlight>
                <a:latin typeface="Calibri"/>
              </a:rPr>
              <a:t>Gravitational Acceleration</a:t>
            </a:r>
            <a:endParaRPr lang="en-US" sz="2400" b="0" strike="noStrike" spc="-1" dirty="0">
              <a:highlight>
                <a:srgbClr val="B2B2B2"/>
              </a:highlight>
              <a:latin typeface="Arial"/>
            </a:endParaRPr>
          </a:p>
        </p:txBody>
      </p:sp>
      <p:sp>
        <p:nvSpPr>
          <p:cNvPr id="84" name="TextBox 83"/>
          <p:cNvSpPr txBox="1"/>
          <p:nvPr/>
        </p:nvSpPr>
        <p:spPr>
          <a:xfrm>
            <a:off x="437040" y="2514600"/>
            <a:ext cx="939276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Acknowledging the force of gravity on an object’s acceleration will be the focus of this next experiment. Again, seeing as how this is a very simplistic experiment, there will be inaccuracies not accounted for that are external forces acting against the object.</a:t>
            </a:r>
            <a:r>
              <a:rPr lang="en-US" sz="1800" b="0" strike="noStrike" spc="-1">
                <a:latin typeface="Arial"/>
              </a:rPr>
              <a:t>   </a:t>
            </a:r>
          </a:p>
        </p:txBody>
      </p:sp>
    </p:spTree>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85" name="TextBox 84"/>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86" name="TextBox 85"/>
          <p:cNvSpPr txBox="1"/>
          <p:nvPr/>
        </p:nvSpPr>
        <p:spPr>
          <a:xfrm>
            <a:off x="228600" y="1143000"/>
            <a:ext cx="96012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This will be the needed components required for this experiment. This experiment will utilize the same components and setup as the previous experiment. The program, however, will be different in the Arduino IDE to utilize gravity acting upon the object.</a:t>
            </a:r>
            <a:r>
              <a:rPr lang="en-US" sz="1800" b="0" strike="noStrike" spc="-1">
                <a:latin typeface="Arial"/>
              </a:rPr>
              <a:t> </a:t>
            </a:r>
          </a:p>
        </p:txBody>
      </p:sp>
      <p:sp>
        <p:nvSpPr>
          <p:cNvPr id="87" name="TextBox 86"/>
          <p:cNvSpPr txBox="1"/>
          <p:nvPr/>
        </p:nvSpPr>
        <p:spPr>
          <a:xfrm>
            <a:off x="227880" y="2815200"/>
            <a:ext cx="3429720" cy="2214000"/>
          </a:xfrm>
          <a:prstGeom prst="rect">
            <a:avLst/>
          </a:prstGeom>
          <a:noFill/>
          <a:ln w="0">
            <a:noFill/>
          </a:ln>
        </p:spPr>
        <p:txBody>
          <a:bodyPr lIns="90000" tIns="45000" rIns="90000" bIns="45000" anchor="t">
            <a:noAutofit/>
          </a:bodyPr>
          <a:lstStyle/>
          <a:p>
            <a:pPr>
              <a:lnSpc>
                <a:spcPct val="90000"/>
              </a:lnSpc>
              <a:spcBef>
                <a:spcPts val="1001"/>
              </a:spcBef>
              <a:buNone/>
              <a:tabLst>
                <a:tab pos="0" algn="l"/>
              </a:tabLst>
            </a:pPr>
            <a:r>
              <a:rPr lang="en-US" sz="1600" b="0" strike="noStrike" spc="-1">
                <a:solidFill>
                  <a:srgbClr val="000000"/>
                </a:solidFill>
                <a:highlight>
                  <a:srgbClr val="B2B2B2"/>
                </a:highlight>
                <a:latin typeface="Calibri"/>
              </a:rPr>
              <a:t>Materials List: </a:t>
            </a:r>
            <a:endParaRPr lang="en-US" sz="1600" b="0" strike="noStrike" spc="-1">
              <a:highlight>
                <a:srgbClr val="B2B2B2"/>
              </a:highlight>
              <a:latin typeface="Arial"/>
            </a:endParaRPr>
          </a:p>
          <a:p>
            <a:pPr>
              <a:lnSpc>
                <a:spcPct val="90000"/>
              </a:lnSpc>
              <a:spcBef>
                <a:spcPts val="1001"/>
              </a:spcBef>
              <a:buNone/>
              <a:tabLst>
                <a:tab pos="0" algn="l"/>
              </a:tabLst>
            </a:pPr>
            <a:r>
              <a:rPr lang="en-US" sz="1600" b="0" strike="noStrike" spc="-1">
                <a:solidFill>
                  <a:srgbClr val="000000"/>
                </a:solidFill>
                <a:highlight>
                  <a:srgbClr val="B2B2B2"/>
                </a:highlight>
                <a:latin typeface="Calibri"/>
              </a:rPr>
              <a:t>Mega 2560 Board</a:t>
            </a:r>
            <a:endParaRPr lang="en-US" sz="1600" b="0" strike="noStrike" spc="-1">
              <a:highlight>
                <a:srgbClr val="B2B2B2"/>
              </a:highlight>
              <a:latin typeface="Arial"/>
            </a:endParaRPr>
          </a:p>
          <a:p>
            <a:pPr>
              <a:lnSpc>
                <a:spcPct val="90000"/>
              </a:lnSpc>
              <a:spcBef>
                <a:spcPts val="1001"/>
              </a:spcBef>
              <a:buNone/>
              <a:tabLst>
                <a:tab pos="0" algn="l"/>
              </a:tabLst>
            </a:pPr>
            <a:r>
              <a:rPr lang="en-US" sz="1600" b="0" strike="noStrike" spc="-1">
                <a:solidFill>
                  <a:srgbClr val="000000"/>
                </a:solidFill>
                <a:highlight>
                  <a:srgbClr val="B2B2B2"/>
                </a:highlight>
                <a:latin typeface="Calibri"/>
              </a:rPr>
              <a:t>Ultrasonic sensor HC-SR04</a:t>
            </a:r>
            <a:endParaRPr lang="en-US" sz="1600" b="0" strike="noStrike" spc="-1">
              <a:highlight>
                <a:srgbClr val="B2B2B2"/>
              </a:highlight>
              <a:latin typeface="Arial"/>
            </a:endParaRPr>
          </a:p>
          <a:p>
            <a:pPr>
              <a:lnSpc>
                <a:spcPct val="90000"/>
              </a:lnSpc>
              <a:spcBef>
                <a:spcPts val="1001"/>
              </a:spcBef>
              <a:buNone/>
              <a:tabLst>
                <a:tab pos="0" algn="l"/>
              </a:tabLst>
            </a:pPr>
            <a:r>
              <a:rPr lang="en-US" sz="1600" b="0" strike="noStrike" spc="-1">
                <a:solidFill>
                  <a:srgbClr val="000000"/>
                </a:solidFill>
                <a:highlight>
                  <a:srgbClr val="B2B2B2"/>
                </a:highlight>
                <a:latin typeface="Calibri"/>
              </a:rPr>
              <a:t>Male to Male Wires</a:t>
            </a:r>
            <a:endParaRPr lang="en-US" sz="1600" b="0" strike="noStrike" spc="-1">
              <a:highlight>
                <a:srgbClr val="B2B2B2"/>
              </a:highlight>
              <a:latin typeface="Arial"/>
            </a:endParaRPr>
          </a:p>
          <a:p>
            <a:pPr>
              <a:lnSpc>
                <a:spcPct val="90000"/>
              </a:lnSpc>
              <a:spcBef>
                <a:spcPts val="1001"/>
              </a:spcBef>
              <a:buNone/>
              <a:tabLst>
                <a:tab pos="0" algn="l"/>
              </a:tabLst>
            </a:pPr>
            <a:r>
              <a:rPr lang="en-US" sz="1600" b="0" strike="noStrike" spc="-1">
                <a:solidFill>
                  <a:srgbClr val="000000"/>
                </a:solidFill>
                <a:highlight>
                  <a:srgbClr val="B2B2B2"/>
                </a:highlight>
                <a:latin typeface="Calibri"/>
              </a:rPr>
              <a:t>Breadboard</a:t>
            </a:r>
            <a:endParaRPr lang="en-US" sz="1600" b="0" strike="noStrike" spc="-1">
              <a:highlight>
                <a:srgbClr val="B2B2B2"/>
              </a:highlight>
              <a:latin typeface="Arial"/>
            </a:endParaRPr>
          </a:p>
          <a:p>
            <a:pPr>
              <a:lnSpc>
                <a:spcPct val="90000"/>
              </a:lnSpc>
              <a:spcBef>
                <a:spcPts val="1001"/>
              </a:spcBef>
              <a:buNone/>
              <a:tabLst>
                <a:tab pos="0" algn="l"/>
              </a:tabLst>
            </a:pPr>
            <a:r>
              <a:rPr lang="en-US" sz="1600" b="0" strike="noStrike" spc="-1">
                <a:solidFill>
                  <a:srgbClr val="000000"/>
                </a:solidFill>
                <a:highlight>
                  <a:srgbClr val="B2B2B2"/>
                </a:highlight>
                <a:latin typeface="Calibri"/>
              </a:rPr>
              <a:t>Object to undergo free fall motion</a:t>
            </a:r>
            <a:endParaRPr lang="en-US" sz="1600" b="0" strike="noStrike" spc="-1">
              <a:highlight>
                <a:srgbClr val="B2B2B2"/>
              </a:highlight>
              <a:latin typeface="Arial"/>
            </a:endParaRPr>
          </a:p>
        </p:txBody>
      </p:sp>
      <p:pic>
        <p:nvPicPr>
          <p:cNvPr id="88" name="Picture 7" descr="A picture containing text, businesscard&#10;&#10;Description automatically generated"/>
          <p:cNvPicPr/>
          <p:nvPr/>
        </p:nvPicPr>
        <p:blipFill>
          <a:blip r:embed="rId3"/>
          <a:stretch/>
        </p:blipFill>
        <p:spPr>
          <a:xfrm>
            <a:off x="4242600" y="2514600"/>
            <a:ext cx="4784400" cy="2743200"/>
          </a:xfrm>
          <a:prstGeom prst="rect">
            <a:avLst/>
          </a:prstGeom>
          <a:ln w="0">
            <a:noFill/>
          </a:ln>
        </p:spPr>
      </p:pic>
    </p:spTree>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89" name="TextBox 8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90" name="Picture 8" descr="Graphical user interface&#10;&#10;Description automatically generated"/>
          <p:cNvPicPr/>
          <p:nvPr/>
        </p:nvPicPr>
        <p:blipFill>
          <a:blip r:embed="rId3"/>
          <a:stretch/>
        </p:blipFill>
        <p:spPr>
          <a:xfrm>
            <a:off x="4800600" y="1076760"/>
            <a:ext cx="5260680" cy="4593240"/>
          </a:xfrm>
          <a:prstGeom prst="rect">
            <a:avLst/>
          </a:prstGeom>
          <a:ln w="0">
            <a:noFill/>
          </a:ln>
        </p:spPr>
      </p:pic>
      <p:sp>
        <p:nvSpPr>
          <p:cNvPr id="91" name="TextBox 90"/>
          <p:cNvSpPr txBox="1"/>
          <p:nvPr/>
        </p:nvSpPr>
        <p:spPr>
          <a:xfrm>
            <a:off x="228600" y="2363760"/>
            <a:ext cx="4114800" cy="1293840"/>
          </a:xfrm>
          <a:prstGeom prst="rect">
            <a:avLst/>
          </a:prstGeom>
          <a:noFill/>
          <a:ln w="0">
            <a:noFill/>
          </a:ln>
        </p:spPr>
        <p:txBody>
          <a:bodyPr lIns="90000" tIns="45000" rIns="90000" bIns="45000" anchor="t">
            <a:noAutofit/>
          </a:bodyPr>
          <a:lstStyle/>
          <a:p>
            <a:pPr>
              <a:lnSpc>
                <a:spcPct val="90000"/>
              </a:lnSpc>
              <a:spcBef>
                <a:spcPts val="1001"/>
              </a:spcBef>
              <a:buNone/>
              <a:tabLst>
                <a:tab pos="0" algn="l"/>
              </a:tabLst>
            </a:pPr>
            <a:r>
              <a:rPr lang="en-US" sz="1600" b="0" strike="noStrike" spc="-1">
                <a:solidFill>
                  <a:srgbClr val="000000"/>
                </a:solidFill>
                <a:highlight>
                  <a:srgbClr val="B2B2B2"/>
                </a:highlight>
                <a:latin typeface="Calibri"/>
              </a:rPr>
              <a:t>Shown is the Arduino IDE with the appropriate program coding used. This now begins to show the distance of the object from the sensor as it is dropped. </a:t>
            </a:r>
            <a:endParaRPr lang="en-US" sz="1600" b="0" strike="noStrike" spc="-1">
              <a:highlight>
                <a:srgbClr val="B2B2B2"/>
              </a:highlight>
              <a:latin typeface="Arial"/>
            </a:endParaRPr>
          </a:p>
        </p:txBody>
      </p:sp>
    </p:spTree>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92" name="TextBox 91"/>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93" name="Picture 9"/>
          <p:cNvPicPr/>
          <p:nvPr/>
        </p:nvPicPr>
        <p:blipFill>
          <a:blip r:embed="rId3"/>
          <a:stretch/>
        </p:blipFill>
        <p:spPr>
          <a:xfrm>
            <a:off x="8001000" y="518400"/>
            <a:ext cx="1714680" cy="4968000"/>
          </a:xfrm>
          <a:prstGeom prst="rect">
            <a:avLst/>
          </a:prstGeom>
          <a:ln w="0">
            <a:noFill/>
          </a:ln>
        </p:spPr>
      </p:pic>
      <p:sp>
        <p:nvSpPr>
          <p:cNvPr id="94" name="TextBox 93"/>
          <p:cNvSpPr txBox="1"/>
          <p:nvPr/>
        </p:nvSpPr>
        <p:spPr>
          <a:xfrm>
            <a:off x="5389256" y="5216590"/>
            <a:ext cx="3051360" cy="366480"/>
          </a:xfrm>
          <a:prstGeom prst="rect">
            <a:avLst/>
          </a:prstGeom>
          <a:noFill/>
          <a:ln w="0">
            <a:noFill/>
          </a:ln>
        </p:spPr>
        <p:txBody>
          <a:bodyPr lIns="90000" tIns="45000" rIns="90000" bIns="45000" anchor="t">
            <a:noAutofit/>
          </a:bodyPr>
          <a:lstStyle/>
          <a:p>
            <a:r>
              <a:rPr lang="en-US" sz="1600" b="0" strike="noStrike" spc="-1" dirty="0">
                <a:solidFill>
                  <a:srgbClr val="000000"/>
                </a:solidFill>
                <a:highlight>
                  <a:srgbClr val="B2B2B2"/>
                </a:highlight>
                <a:latin typeface="Calibri"/>
              </a:rPr>
              <a:t>Generated from supplied data</a:t>
            </a:r>
            <a:endParaRPr lang="en-US" sz="1600" b="0" strike="noStrike" spc="-1" dirty="0">
              <a:highlight>
                <a:srgbClr val="B2B2B2"/>
              </a:highlight>
              <a:latin typeface="Arial"/>
            </a:endParaRPr>
          </a:p>
        </p:txBody>
      </p:sp>
      <p:sp>
        <p:nvSpPr>
          <p:cNvPr id="95" name="TextBox 94"/>
          <p:cNvSpPr txBox="1"/>
          <p:nvPr/>
        </p:nvSpPr>
        <p:spPr>
          <a:xfrm>
            <a:off x="0" y="1828800"/>
            <a:ext cx="75438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Using Microsoft Excel, pasting data into the designated cells, the data is given from the IDE in seconds and measured in centimeters. The spreadsheet converts to meters for the purpose of this experiment.</a:t>
            </a:r>
            <a:r>
              <a:rPr lang="en-US" sz="1800" b="0" strike="noStrike" spc="-1">
                <a:latin typeface="Arial"/>
              </a:rPr>
              <a:t> </a:t>
            </a:r>
          </a:p>
        </p:txBody>
      </p:sp>
      <p:sp>
        <p:nvSpPr>
          <p:cNvPr id="96" name="TextBox 95"/>
          <p:cNvSpPr txBox="1"/>
          <p:nvPr/>
        </p:nvSpPr>
        <p:spPr>
          <a:xfrm>
            <a:off x="0" y="3886200"/>
            <a:ext cx="80010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Unfortunately, the sensor I was using, become unstable, and the experiment data was completely unreliable. Therefore, supplied data was used to finish the experiment.</a:t>
            </a:r>
            <a:r>
              <a:rPr lang="en-US" sz="1800" b="0" strike="noStrike" spc="-1">
                <a:latin typeface="Arial"/>
              </a:rPr>
              <a:t> </a:t>
            </a:r>
          </a:p>
        </p:txBody>
      </p:sp>
    </p:spTree>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97" name="TextBox 96"/>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98" name="Picture 10"/>
          <p:cNvPicPr/>
          <p:nvPr/>
        </p:nvPicPr>
        <p:blipFill>
          <a:blip r:embed="rId3"/>
          <a:stretch/>
        </p:blipFill>
        <p:spPr>
          <a:xfrm>
            <a:off x="3848760" y="1600200"/>
            <a:ext cx="6211800" cy="4069800"/>
          </a:xfrm>
          <a:prstGeom prst="rect">
            <a:avLst/>
          </a:prstGeom>
          <a:ln w="0">
            <a:noFill/>
          </a:ln>
        </p:spPr>
      </p:pic>
      <p:sp>
        <p:nvSpPr>
          <p:cNvPr id="99" name="TextBox 98"/>
          <p:cNvSpPr txBox="1"/>
          <p:nvPr/>
        </p:nvSpPr>
        <p:spPr>
          <a:xfrm>
            <a:off x="965631" y="5337910"/>
            <a:ext cx="3479760" cy="332640"/>
          </a:xfrm>
          <a:prstGeom prst="rect">
            <a:avLst/>
          </a:prstGeom>
          <a:noFill/>
          <a:ln w="0">
            <a:noFill/>
          </a:ln>
        </p:spPr>
        <p:txBody>
          <a:bodyPr lIns="90000" tIns="45000" rIns="90000" bIns="45000" anchor="t">
            <a:noAutofit/>
          </a:bodyPr>
          <a:lstStyle/>
          <a:p>
            <a:r>
              <a:rPr lang="en-US" sz="1400" b="0" strike="noStrike" spc="-1" dirty="0">
                <a:solidFill>
                  <a:srgbClr val="000000"/>
                </a:solidFill>
                <a:highlight>
                  <a:srgbClr val="B2B2B2"/>
                </a:highlight>
                <a:latin typeface="Calibri"/>
              </a:rPr>
              <a:t>This was from the supplied data given</a:t>
            </a:r>
            <a:endParaRPr lang="en-US" sz="1400" b="0" strike="noStrike" spc="-1" dirty="0">
              <a:highlight>
                <a:srgbClr val="B2B2B2"/>
              </a:highlight>
              <a:latin typeface="Arial"/>
            </a:endParaRPr>
          </a:p>
        </p:txBody>
      </p:sp>
      <p:sp>
        <p:nvSpPr>
          <p:cNvPr id="100" name="TextBox 99"/>
          <p:cNvSpPr txBox="1"/>
          <p:nvPr/>
        </p:nvSpPr>
        <p:spPr>
          <a:xfrm>
            <a:off x="228600" y="769320"/>
            <a:ext cx="9601200" cy="6022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As seen, the relationship of fall distance vs fall time shows an exponential growth. Which should be expected.</a:t>
            </a:r>
            <a:r>
              <a:rPr lang="en-US" sz="1800" b="0" strike="noStrike" spc="-1">
                <a:latin typeface="Arial"/>
              </a:rPr>
              <a:t> </a:t>
            </a:r>
          </a:p>
        </p:txBody>
      </p:sp>
    </p:spTree>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01" name="TextBox 100"/>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graphicFrame>
        <p:nvGraphicFramePr>
          <p:cNvPr id="102" name="Table 10"/>
          <p:cNvGraphicFramePr/>
          <p:nvPr>
            <p:extLst>
              <p:ext uri="{D42A27DB-BD31-4B8C-83A1-F6EECF244321}">
                <p14:modId xmlns:p14="http://schemas.microsoft.com/office/powerpoint/2010/main" val="4047677927"/>
              </p:ext>
            </p:extLst>
          </p:nvPr>
        </p:nvGraphicFramePr>
        <p:xfrm>
          <a:off x="3657184" y="2743200"/>
          <a:ext cx="5296680" cy="2510160"/>
        </p:xfrm>
        <a:graphic>
          <a:graphicData uri="http://schemas.openxmlformats.org/drawingml/2006/table">
            <a:tbl>
              <a:tblPr/>
              <a:tblGrid>
                <a:gridCol w="910080">
                  <a:extLst>
                    <a:ext uri="{9D8B030D-6E8A-4147-A177-3AD203B41FA5}">
                      <a16:colId xmlns:a16="http://schemas.microsoft.com/office/drawing/2014/main" val="20000"/>
                    </a:ext>
                  </a:extLst>
                </a:gridCol>
                <a:gridCol w="2184480">
                  <a:extLst>
                    <a:ext uri="{9D8B030D-6E8A-4147-A177-3AD203B41FA5}">
                      <a16:colId xmlns:a16="http://schemas.microsoft.com/office/drawing/2014/main" val="20001"/>
                    </a:ext>
                  </a:extLst>
                </a:gridCol>
                <a:gridCol w="2202120">
                  <a:extLst>
                    <a:ext uri="{9D8B030D-6E8A-4147-A177-3AD203B41FA5}">
                      <a16:colId xmlns:a16="http://schemas.microsoft.com/office/drawing/2014/main" val="20002"/>
                    </a:ext>
                  </a:extLst>
                </a:gridCol>
              </a:tblGrid>
              <a:tr h="833760">
                <a:tc>
                  <a:txBody>
                    <a:bodyPr/>
                    <a:lstStyle/>
                    <a:p>
                      <a:pPr algn="ctr">
                        <a:lnSpc>
                          <a:spcPct val="100000"/>
                        </a:lnSpc>
                        <a:buNone/>
                      </a:pPr>
                      <a:r>
                        <a:rPr lang="en-US" sz="1600" b="1" strike="noStrike" spc="-1">
                          <a:solidFill>
                            <a:srgbClr val="FFFFFF"/>
                          </a:solidFill>
                          <a:latin typeface="Calibri"/>
                        </a:rPr>
                        <a:t>Trial</a:t>
                      </a:r>
                      <a:endParaRPr lang="en-US" sz="16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tabLst>
                          <a:tab pos="0" algn="l"/>
                        </a:tabLst>
                      </a:pPr>
                      <a:r>
                        <a:rPr lang="en-US" sz="1600" b="1" strike="noStrike" spc="-1">
                          <a:solidFill>
                            <a:srgbClr val="FFFFFF"/>
                          </a:solidFill>
                          <a:latin typeface="Calibri"/>
                        </a:rPr>
                        <a:t>x</a:t>
                      </a:r>
                      <a:r>
                        <a:rPr lang="en-US" sz="1600" b="1" strike="noStrike" spc="-1" baseline="30000">
                          <a:solidFill>
                            <a:srgbClr val="FFFFFF"/>
                          </a:solidFill>
                          <a:latin typeface="Calibri"/>
                        </a:rPr>
                        <a:t>2   </a:t>
                      </a:r>
                      <a:r>
                        <a:rPr lang="en-US" sz="1600" b="1" strike="noStrike" spc="-1">
                          <a:solidFill>
                            <a:srgbClr val="FFFFFF"/>
                          </a:solidFill>
                          <a:latin typeface="Calibri"/>
                        </a:rPr>
                        <a:t>coefficient value </a:t>
                      </a:r>
                      <a:br>
                        <a:rPr sz="1600"/>
                      </a:br>
                      <a:r>
                        <a:rPr lang="en-US" sz="1600" b="1" strike="noStrike" spc="-1">
                          <a:solidFill>
                            <a:srgbClr val="FFFFFF"/>
                          </a:solidFill>
                          <a:latin typeface="Calibri"/>
                        </a:rPr>
                        <a:t>from curve fitting</a:t>
                      </a:r>
                      <a:endParaRPr lang="en-US" sz="16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tabLst>
                          <a:tab pos="0" algn="l"/>
                        </a:tabLst>
                      </a:pPr>
                      <a:r>
                        <a:rPr lang="en-US" sz="1600" b="1" strike="noStrike" spc="-1" dirty="0">
                          <a:solidFill>
                            <a:srgbClr val="FFFFFF"/>
                          </a:solidFill>
                          <a:latin typeface="Calibri"/>
                        </a:rPr>
                        <a:t>Acceleration (m/s</a:t>
                      </a:r>
                      <a:r>
                        <a:rPr lang="en-US" sz="1600" b="1" strike="noStrike" spc="-1" baseline="30000" dirty="0">
                          <a:solidFill>
                            <a:srgbClr val="FFFFFF"/>
                          </a:solidFill>
                          <a:latin typeface="Calibri"/>
                        </a:rPr>
                        <a:t>2</a:t>
                      </a:r>
                      <a:r>
                        <a:rPr lang="en-US" sz="1600" b="1" strike="noStrike" spc="-1" dirty="0">
                          <a:solidFill>
                            <a:srgbClr val="FFFFFF"/>
                          </a:solidFill>
                          <a:latin typeface="Calibri"/>
                        </a:rPr>
                        <a:t>) </a:t>
                      </a:r>
                      <a:br>
                        <a:rPr sz="1600" dirty="0"/>
                      </a:br>
                      <a:r>
                        <a:rPr lang="en-US" sz="1600" b="1" strike="noStrike" spc="-1" dirty="0">
                          <a:solidFill>
                            <a:srgbClr val="FFFFFF"/>
                          </a:solidFill>
                          <a:latin typeface="Calibri"/>
                        </a:rPr>
                        <a:t>= 2* (x</a:t>
                      </a:r>
                      <a:r>
                        <a:rPr lang="en-US" sz="1600" b="1" strike="noStrike" spc="-1" baseline="30000" dirty="0">
                          <a:solidFill>
                            <a:srgbClr val="FFFFFF"/>
                          </a:solidFill>
                          <a:latin typeface="Calibri"/>
                        </a:rPr>
                        <a:t>2  </a:t>
                      </a:r>
                      <a:r>
                        <a:rPr lang="en-US" sz="1600" b="1" strike="noStrike" spc="-1" dirty="0">
                          <a:solidFill>
                            <a:srgbClr val="FFFFFF"/>
                          </a:solidFill>
                          <a:latin typeface="Calibri"/>
                        </a:rPr>
                        <a:t>coefficient) </a:t>
                      </a:r>
                      <a:endParaRPr lang="en-US" sz="1600" b="0" strike="noStrike" spc="-1" dirty="0">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extLst>
                  <a:ext uri="{0D108BD9-81ED-4DB2-BD59-A6C34878D82A}">
                    <a16:rowId xmlns:a16="http://schemas.microsoft.com/office/drawing/2014/main" val="10000"/>
                  </a:ext>
                </a:extLst>
              </a:tr>
              <a:tr h="216000">
                <a:tc>
                  <a:txBody>
                    <a:bodyPr/>
                    <a:lstStyle/>
                    <a:p>
                      <a:pPr algn="ctr">
                        <a:lnSpc>
                          <a:spcPct val="100000"/>
                        </a:lnSpc>
                        <a:buNone/>
                      </a:pPr>
                      <a:r>
                        <a:rPr lang="en-US" sz="1600" b="1" strike="noStrike" spc="-1">
                          <a:solidFill>
                            <a:srgbClr val="FFFFFF"/>
                          </a:solidFill>
                          <a:latin typeface="Calibri"/>
                        </a:rPr>
                        <a:t>1</a:t>
                      </a:r>
                      <a:endParaRPr lang="en-US" sz="1600" b="0" strike="noStrike" spc="-1">
                        <a:latin typeface="Times New Roman"/>
                      </a:endParaRPr>
                    </a:p>
                  </a:txBody>
                  <a:tcPr marL="68400" marR="68400" anchor="ctr">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4472C4"/>
                    </a:solidFill>
                  </a:tcPr>
                </a:tc>
                <a:tc>
                  <a:txBody>
                    <a:bodyPr/>
                    <a:lstStyle/>
                    <a:p>
                      <a:pPr algn="ctr">
                        <a:lnSpc>
                          <a:spcPct val="100000"/>
                        </a:lnSpc>
                        <a:buNone/>
                      </a:pPr>
                      <a:r>
                        <a:rPr lang="en-US" sz="1200" b="0" strike="noStrike" spc="-1">
                          <a:solidFill>
                            <a:srgbClr val="000000"/>
                          </a:solidFill>
                          <a:latin typeface="Times New Roman"/>
                          <a:ea typeface="SimSun"/>
                        </a:rPr>
                        <a:t>4.68 </a:t>
                      </a:r>
                      <a:endParaRPr lang="en-US" sz="1200" b="0" strike="noStrike" spc="-1">
                        <a:latin typeface="Times New Roman"/>
                      </a:endParaRPr>
                    </a:p>
                  </a:txBody>
                  <a:tcPr marL="68400" marR="68400">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r>
                        <a:rPr lang="en-US" sz="1200" b="0" strike="noStrike" spc="-1">
                          <a:solidFill>
                            <a:srgbClr val="000000"/>
                          </a:solidFill>
                          <a:latin typeface="Times New Roman"/>
                          <a:ea typeface="SimSun"/>
                        </a:rPr>
                        <a:t>9.36 m/s</a:t>
                      </a:r>
                      <a:r>
                        <a:rPr lang="en-US" sz="1200" b="0" strike="noStrike" spc="-1" baseline="30000">
                          <a:solidFill>
                            <a:srgbClr val="000000"/>
                          </a:solidFill>
                          <a:latin typeface="Times New Roman"/>
                          <a:ea typeface="SimSun"/>
                        </a:rPr>
                        <a:t>2</a:t>
                      </a:r>
                      <a:endParaRPr lang="en-US" sz="1200" b="0" strike="noStrike" spc="-1">
                        <a:latin typeface="Times New Roman"/>
                      </a:endParaRPr>
                    </a:p>
                  </a:txBody>
                  <a:tcPr marL="68400" marR="68400">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extLst>
                  <a:ext uri="{0D108BD9-81ED-4DB2-BD59-A6C34878D82A}">
                    <a16:rowId xmlns:a16="http://schemas.microsoft.com/office/drawing/2014/main" val="10001"/>
                  </a:ext>
                </a:extLst>
              </a:tr>
              <a:tr h="216000">
                <a:tc>
                  <a:txBody>
                    <a:bodyPr/>
                    <a:lstStyle/>
                    <a:p>
                      <a:pPr algn="ctr">
                        <a:lnSpc>
                          <a:spcPct val="100000"/>
                        </a:lnSpc>
                        <a:buNone/>
                      </a:pPr>
                      <a:r>
                        <a:rPr lang="en-US" sz="1600" b="1" strike="noStrike" spc="-1">
                          <a:solidFill>
                            <a:srgbClr val="FFFFFF"/>
                          </a:solidFill>
                          <a:latin typeface="Calibri"/>
                        </a:rPr>
                        <a:t>2</a:t>
                      </a:r>
                      <a:endParaRPr lang="en-US" sz="16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200" b="0" strike="noStrike" spc="-1">
                          <a:solidFill>
                            <a:srgbClr val="000000"/>
                          </a:solidFill>
                          <a:latin typeface="Times New Roman"/>
                          <a:ea typeface="SimSun"/>
                        </a:rPr>
                        <a:t>5.02 </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200" b="0" strike="noStrike" spc="-1">
                          <a:solidFill>
                            <a:srgbClr val="000000"/>
                          </a:solidFill>
                          <a:latin typeface="Times New Roman"/>
                          <a:ea typeface="SimSun"/>
                        </a:rPr>
                        <a:t>10.08 m/s</a:t>
                      </a:r>
                      <a:r>
                        <a:rPr lang="en-US" sz="1200" b="0" strike="noStrike" spc="-1" baseline="30000">
                          <a:solidFill>
                            <a:srgbClr val="000000"/>
                          </a:solidFill>
                          <a:latin typeface="Times New Roman"/>
                          <a:ea typeface="SimSun"/>
                        </a:rPr>
                        <a:t>2</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extLst>
                  <a:ext uri="{0D108BD9-81ED-4DB2-BD59-A6C34878D82A}">
                    <a16:rowId xmlns:a16="http://schemas.microsoft.com/office/drawing/2014/main" val="10002"/>
                  </a:ext>
                </a:extLst>
              </a:tr>
              <a:tr h="274320">
                <a:tc>
                  <a:txBody>
                    <a:bodyPr/>
                    <a:lstStyle/>
                    <a:p>
                      <a:pPr algn="ctr">
                        <a:lnSpc>
                          <a:spcPct val="100000"/>
                        </a:lnSpc>
                        <a:buNone/>
                      </a:pPr>
                      <a:r>
                        <a:rPr lang="en-US" sz="1600" b="1" strike="noStrike" spc="-1">
                          <a:solidFill>
                            <a:srgbClr val="FFFFFF"/>
                          </a:solidFill>
                          <a:latin typeface="Calibri"/>
                        </a:rPr>
                        <a:t>3</a:t>
                      </a:r>
                      <a:endParaRPr lang="en-US" sz="16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200" b="0" strike="noStrike" spc="-1">
                          <a:solidFill>
                            <a:srgbClr val="000000"/>
                          </a:solidFill>
                          <a:latin typeface="Times New Roman"/>
                          <a:ea typeface="SimSun"/>
                        </a:rPr>
                        <a:t>4.66 </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200" b="0" strike="noStrike" spc="-1">
                          <a:solidFill>
                            <a:srgbClr val="000000"/>
                          </a:solidFill>
                          <a:latin typeface="Times New Roman"/>
                          <a:ea typeface="SimSun"/>
                        </a:rPr>
                        <a:t>9.32 m/s</a:t>
                      </a:r>
                      <a:r>
                        <a:rPr lang="en-US" sz="1200" b="0" strike="noStrike" spc="-1" baseline="30000">
                          <a:solidFill>
                            <a:srgbClr val="000000"/>
                          </a:solidFill>
                          <a:latin typeface="Times New Roman"/>
                          <a:ea typeface="SimSun"/>
                        </a:rPr>
                        <a:t>2</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extLst>
                  <a:ext uri="{0D108BD9-81ED-4DB2-BD59-A6C34878D82A}">
                    <a16:rowId xmlns:a16="http://schemas.microsoft.com/office/drawing/2014/main" val="10003"/>
                  </a:ext>
                </a:extLst>
              </a:tr>
              <a:tr h="294480">
                <a:tc>
                  <a:txBody>
                    <a:bodyPr/>
                    <a:lstStyle/>
                    <a:p>
                      <a:pPr algn="ctr">
                        <a:lnSpc>
                          <a:spcPct val="100000"/>
                        </a:lnSpc>
                        <a:buNone/>
                      </a:pPr>
                      <a:r>
                        <a:rPr lang="en-US" sz="1600" b="1" strike="noStrike" spc="-1">
                          <a:solidFill>
                            <a:srgbClr val="FFFFFF"/>
                          </a:solidFill>
                          <a:latin typeface="Calibri"/>
                        </a:rPr>
                        <a:t>4</a:t>
                      </a:r>
                      <a:endParaRPr lang="en-US" sz="16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200" b="0" strike="noStrike" spc="-1">
                          <a:solidFill>
                            <a:srgbClr val="000000"/>
                          </a:solidFill>
                          <a:latin typeface="Times New Roman"/>
                          <a:ea typeface="SimSun"/>
                        </a:rPr>
                        <a:t>4.62 </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r>
                        <a:rPr lang="en-US" sz="1200" b="0" strike="noStrike" spc="-1">
                          <a:solidFill>
                            <a:srgbClr val="000000"/>
                          </a:solidFill>
                          <a:latin typeface="Times New Roman"/>
                          <a:ea typeface="SimSun"/>
                        </a:rPr>
                        <a:t>9.24 m/s</a:t>
                      </a:r>
                      <a:r>
                        <a:rPr lang="en-US" sz="1200" b="0" strike="noStrike" spc="-1" baseline="30000">
                          <a:solidFill>
                            <a:srgbClr val="000000"/>
                          </a:solidFill>
                          <a:latin typeface="Times New Roman"/>
                          <a:ea typeface="SimSun"/>
                        </a:rPr>
                        <a:t>2</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extLst>
                  <a:ext uri="{0D108BD9-81ED-4DB2-BD59-A6C34878D82A}">
                    <a16:rowId xmlns:a16="http://schemas.microsoft.com/office/drawing/2014/main" val="10004"/>
                  </a:ext>
                </a:extLst>
              </a:tr>
              <a:tr h="316440">
                <a:tc>
                  <a:txBody>
                    <a:bodyPr/>
                    <a:lstStyle/>
                    <a:p>
                      <a:pPr algn="ctr">
                        <a:lnSpc>
                          <a:spcPct val="100000"/>
                        </a:lnSpc>
                        <a:buNone/>
                      </a:pPr>
                      <a:r>
                        <a:rPr lang="en-US" sz="1600" b="1" strike="noStrike" spc="-1">
                          <a:solidFill>
                            <a:srgbClr val="FFFFFF"/>
                          </a:solidFill>
                          <a:latin typeface="Calibri"/>
                        </a:rPr>
                        <a:t>5</a:t>
                      </a:r>
                      <a:endParaRPr lang="en-US" sz="16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r>
                        <a:rPr lang="en-US" sz="1200" b="0" strike="noStrike" spc="-1">
                          <a:solidFill>
                            <a:srgbClr val="000000"/>
                          </a:solidFill>
                          <a:latin typeface="Times New Roman"/>
                          <a:ea typeface="SimSun"/>
                        </a:rPr>
                        <a:t>4.73 </a:t>
                      </a:r>
                      <a:endParaRPr lang="en-US" sz="12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r>
                        <a:rPr lang="en-US" sz="1200" b="0" strike="noStrike" spc="-1" dirty="0">
                          <a:solidFill>
                            <a:srgbClr val="000000"/>
                          </a:solidFill>
                          <a:latin typeface="Times New Roman"/>
                          <a:ea typeface="SimSun"/>
                        </a:rPr>
                        <a:t>9.46 m/s</a:t>
                      </a:r>
                      <a:r>
                        <a:rPr lang="en-US" sz="1200" b="0" strike="noStrike" spc="-1" baseline="30000" dirty="0">
                          <a:solidFill>
                            <a:srgbClr val="000000"/>
                          </a:solidFill>
                          <a:latin typeface="Times New Roman"/>
                          <a:ea typeface="SimSun"/>
                        </a:rPr>
                        <a:t>2</a:t>
                      </a:r>
                      <a:endParaRPr lang="en-US" sz="1200" b="0" strike="noStrike" spc="-1" dirty="0">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extLst>
                  <a:ext uri="{0D108BD9-81ED-4DB2-BD59-A6C34878D82A}">
                    <a16:rowId xmlns:a16="http://schemas.microsoft.com/office/drawing/2014/main" val="10005"/>
                  </a:ext>
                </a:extLst>
              </a:tr>
            </a:tbl>
          </a:graphicData>
        </a:graphic>
      </p:graphicFrame>
      <p:sp>
        <p:nvSpPr>
          <p:cNvPr id="103" name="TextBox 102"/>
          <p:cNvSpPr txBox="1"/>
          <p:nvPr/>
        </p:nvSpPr>
        <p:spPr>
          <a:xfrm>
            <a:off x="0" y="2140920"/>
            <a:ext cx="9829800" cy="6022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After placing the data into the spreadsheet, x-coeffecient can be gathered and the acceleration in m/s^2 can also be gathered</a:t>
            </a:r>
            <a:r>
              <a:rPr lang="en-US" sz="1800" b="0" strike="noStrike" spc="-1">
                <a:latin typeface="Arial"/>
              </a:rPr>
              <a:t>. </a:t>
            </a:r>
          </a:p>
        </p:txBody>
      </p:sp>
    </p:spTree>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04" name="TextBox 103"/>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05" name="TextBox 104"/>
          <p:cNvSpPr txBox="1"/>
          <p:nvPr/>
        </p:nvSpPr>
        <p:spPr>
          <a:xfrm>
            <a:off x="4080240" y="518760"/>
            <a:ext cx="2320560" cy="506520"/>
          </a:xfrm>
          <a:prstGeom prst="rect">
            <a:avLst/>
          </a:prstGeom>
          <a:noFill/>
          <a:ln w="0">
            <a:noFill/>
          </a:ln>
        </p:spPr>
        <p:txBody>
          <a:bodyPr lIns="90000" tIns="45000" rIns="90000" bIns="45000" anchor="t">
            <a:noAutofit/>
          </a:bodyPr>
          <a:lstStyle/>
          <a:p>
            <a:pPr algn="ctr">
              <a:buNone/>
            </a:pPr>
            <a:r>
              <a:rPr lang="en-US" sz="2400" b="0" strike="noStrike" spc="-1">
                <a:solidFill>
                  <a:srgbClr val="000000"/>
                </a:solidFill>
                <a:highlight>
                  <a:srgbClr val="B2B2B2"/>
                </a:highlight>
                <a:latin typeface="Calibri Light"/>
              </a:rPr>
              <a:t>Data Analysis</a:t>
            </a:r>
            <a:endParaRPr lang="en-US" sz="2400" b="0" strike="noStrike" spc="-1">
              <a:highlight>
                <a:srgbClr val="B2B2B2"/>
              </a:highlight>
              <a:latin typeface="Arial"/>
            </a:endParaRPr>
          </a:p>
        </p:txBody>
      </p:sp>
      <p:sp>
        <p:nvSpPr>
          <p:cNvPr id="106" name="TextBox 105"/>
          <p:cNvSpPr txBox="1"/>
          <p:nvPr/>
        </p:nvSpPr>
        <p:spPr>
          <a:xfrm>
            <a:off x="835920" y="1432800"/>
            <a:ext cx="5029200" cy="1882080"/>
          </a:xfrm>
          <a:prstGeom prst="rect">
            <a:avLst/>
          </a:prstGeom>
          <a:noFill/>
          <a:ln w="0">
            <a:noFill/>
          </a:ln>
        </p:spPr>
        <p:txBody>
          <a:bodyPr lIns="90000" tIns="45000" rIns="90000" bIns="45000" anchor="t">
            <a:noAutofit/>
          </a:bodyPr>
          <a:lstStyle/>
          <a:p>
            <a:r>
              <a:rPr lang="en-US" sz="1800" b="0" strike="noStrike" spc="-1" dirty="0">
                <a:highlight>
                  <a:srgbClr val="B2B2B2"/>
                </a:highlight>
                <a:latin typeface="Arial"/>
              </a:rPr>
              <a:t>Average acceleration from experiment trials:</a:t>
            </a:r>
          </a:p>
          <a:p>
            <a:r>
              <a:rPr lang="en-US" sz="1800" b="0" strike="noStrike" spc="-1" dirty="0">
                <a:highlight>
                  <a:srgbClr val="B2B2B2"/>
                </a:highlight>
                <a:latin typeface="Arial"/>
              </a:rPr>
              <a:t> </a:t>
            </a:r>
            <a:endParaRPr lang="en-US" sz="1800" b="0" strike="noStrike" spc="-1" dirty="0">
              <a:latin typeface="Arial"/>
            </a:endParaRPr>
          </a:p>
          <a:p>
            <a:r>
              <a:rPr lang="en-US" sz="1800" b="0" strike="noStrike" spc="-1" dirty="0">
                <a:highlight>
                  <a:srgbClr val="B2B2B2"/>
                </a:highlight>
                <a:latin typeface="Arial"/>
              </a:rPr>
              <a:t>                                                  = 9.49m/s avg</a:t>
            </a:r>
            <a:endParaRPr lang="en-US" sz="1800" b="0" strike="noStrike" spc="-1" dirty="0">
              <a:latin typeface="Arial"/>
            </a:endParaRPr>
          </a:p>
          <a:p>
            <a:endParaRPr lang="en-US" sz="1800" b="0" strike="noStrike" spc="-1" dirty="0">
              <a:latin typeface="Arial"/>
            </a:endParaRPr>
          </a:p>
          <a:p>
            <a:endParaRPr lang="en-US" sz="1800" b="0" strike="noStrike" spc="-1" dirty="0">
              <a:latin typeface="Arial"/>
            </a:endParaRPr>
          </a:p>
          <a:p>
            <a:endParaRPr lang="en-US" sz="1800" b="0" strike="noStrike" spc="-1" dirty="0">
              <a:latin typeface="Arial"/>
            </a:endParaRPr>
          </a:p>
          <a:p>
            <a:r>
              <a:rPr lang="en-US" sz="1800" b="0" strike="noStrike" spc="-1" dirty="0">
                <a:highlight>
                  <a:srgbClr val="B2B2B2"/>
                </a:highlight>
                <a:latin typeface="Arial"/>
              </a:rPr>
              <a:t>Percentage Difference = 3.2%  </a:t>
            </a:r>
            <a:r>
              <a:rPr lang="en-US" sz="1800" b="0" strike="noStrike" spc="-1" dirty="0">
                <a:latin typeface="Arial"/>
              </a:rPr>
              <a:t> </a:t>
            </a:r>
          </a:p>
        </p:txBody>
      </p:sp>
      <mc:AlternateContent xmlns:mc="http://schemas.openxmlformats.org/markup-compatibility/2006">
        <mc:Choice xmlns:a14="http://schemas.microsoft.com/office/drawing/2010/main" Requires="a14">
          <p:sp>
            <p:nvSpPr>
              <p:cNvPr id="107" name="Rectangle 3"/>
              <p:cNvSpPr txBox="1"/>
              <p:nvPr/>
            </p:nvSpPr>
            <p:spPr>
              <a:xfrm>
                <a:off x="839880" y="1831596"/>
                <a:ext cx="3275640" cy="595080"/>
              </a:xfrm>
              <a:prstGeom prst="rect">
                <a:avLst/>
              </a:prstGeom>
              <a:solidFill>
                <a:schemeClr val="bg1">
                  <a:lumMod val="75000"/>
                </a:schemeClr>
              </a:solidFill>
            </p:spPr>
            <p:txBody>
              <a:bodyPr/>
              <a:lstStyle/>
              <a:p>
                <a14:m>
                  <m:oMathPara xmlns:m="http://schemas.openxmlformats.org/officeDocument/2006/math">
                    <m:oMathParaPr>
                      <m:jc m:val="centerGroup"/>
                    </m:oMathParaPr>
                    <m:oMath xmlns:m="http://schemas.openxmlformats.org/officeDocument/2006/math">
                      <m:sSub>
                        <m:sSubPr>
                          <m:ctrlPr>
                            <a:rPr>
                              <a:latin typeface="Cambria Math" panose="02040503050406030204" pitchFamily="18" charset="0"/>
                            </a:rPr>
                          </m:ctrlPr>
                        </m:sSubPr>
                        <m:e>
                          <m:r>
                            <a:rPr>
                              <a:latin typeface="Cambria Math" panose="02040503050406030204" pitchFamily="18" charset="0"/>
                            </a:rPr>
                            <m:t>𝑎</m:t>
                          </m:r>
                        </m:e>
                        <m:sub>
                          <m:r>
                            <a:rPr>
                              <a:latin typeface="Cambria Math" panose="02040503050406030204" pitchFamily="18" charset="0"/>
                            </a:rPr>
                            <m:t>𝑎𝑣𝑔</m:t>
                          </m:r>
                        </m:sub>
                      </m:sSub>
                      <m:r>
                        <a:rPr>
                          <a:latin typeface="Cambria Math" panose="02040503050406030204" pitchFamily="18" charset="0"/>
                        </a:rPr>
                        <m:t>=</m:t>
                      </m:r>
                      <m:f>
                        <m:fPr>
                          <m:ctrlPr>
                            <a:rPr i="1">
                              <a:latin typeface="Cambria Math" panose="02040503050406030204" pitchFamily="18" charset="0"/>
                            </a:rPr>
                          </m:ctrlPr>
                        </m:fPr>
                        <m:num>
                          <m:sSub>
                            <m:sSubPr>
                              <m:ctrlPr>
                                <a:rPr i="1">
                                  <a:latin typeface="Cambria Math" panose="02040503050406030204" pitchFamily="18" charset="0"/>
                                </a:rPr>
                              </m:ctrlPr>
                            </m:sSubPr>
                            <m:e>
                              <m:r>
                                <a:rPr>
                                  <a:latin typeface="Cambria Math" panose="02040503050406030204" pitchFamily="18" charset="0"/>
                                </a:rPr>
                                <m:t>𝑎</m:t>
                              </m:r>
                            </m:e>
                            <m:sub>
                              <m:r>
                                <a:rPr>
                                  <a:latin typeface="Cambria Math" panose="02040503050406030204" pitchFamily="18" charset="0"/>
                                </a:rPr>
                                <m:t>1</m:t>
                              </m:r>
                            </m:sub>
                          </m:sSub>
                          <m:r>
                            <a:rPr>
                              <a:latin typeface="Cambria Math" panose="02040503050406030204" pitchFamily="18" charset="0"/>
                            </a:rPr>
                            <m:t>+</m:t>
                          </m:r>
                          <m:sSub>
                            <m:sSubPr>
                              <m:ctrlPr>
                                <a:rPr i="1">
                                  <a:latin typeface="Cambria Math" panose="02040503050406030204" pitchFamily="18" charset="0"/>
                                </a:rPr>
                              </m:ctrlPr>
                            </m:sSubPr>
                            <m:e>
                              <m:r>
                                <a:rPr>
                                  <a:latin typeface="Cambria Math" panose="02040503050406030204" pitchFamily="18" charset="0"/>
                                </a:rPr>
                                <m:t>𝑎</m:t>
                              </m:r>
                            </m:e>
                            <m:sub>
                              <m:r>
                                <a:rPr>
                                  <a:latin typeface="Cambria Math" panose="02040503050406030204" pitchFamily="18" charset="0"/>
                                </a:rPr>
                                <m:t>2</m:t>
                              </m:r>
                            </m:sub>
                          </m:sSub>
                          <m:r>
                            <a:rPr>
                              <a:latin typeface="Cambria Math" panose="02040503050406030204" pitchFamily="18" charset="0"/>
                            </a:rPr>
                            <m:t>+</m:t>
                          </m:r>
                          <m:sSub>
                            <m:sSubPr>
                              <m:ctrlPr>
                                <a:rPr i="1">
                                  <a:latin typeface="Cambria Math" panose="02040503050406030204" pitchFamily="18" charset="0"/>
                                </a:rPr>
                              </m:ctrlPr>
                            </m:sSubPr>
                            <m:e>
                              <m:r>
                                <a:rPr>
                                  <a:latin typeface="Cambria Math" panose="02040503050406030204" pitchFamily="18" charset="0"/>
                                </a:rPr>
                                <m:t>𝑎</m:t>
                              </m:r>
                            </m:e>
                            <m:sub>
                              <m:r>
                                <a:rPr>
                                  <a:latin typeface="Cambria Math" panose="02040503050406030204" pitchFamily="18" charset="0"/>
                                </a:rPr>
                                <m:t>3</m:t>
                              </m:r>
                            </m:sub>
                          </m:sSub>
                          <m:r>
                            <a:rPr>
                              <a:latin typeface="Cambria Math" panose="02040503050406030204" pitchFamily="18" charset="0"/>
                            </a:rPr>
                            <m:t>+</m:t>
                          </m:r>
                          <m:sSub>
                            <m:sSubPr>
                              <m:ctrlPr>
                                <a:rPr i="1">
                                  <a:latin typeface="Cambria Math" panose="02040503050406030204" pitchFamily="18" charset="0"/>
                                </a:rPr>
                              </m:ctrlPr>
                            </m:sSubPr>
                            <m:e>
                              <m:r>
                                <a:rPr>
                                  <a:latin typeface="Cambria Math" panose="02040503050406030204" pitchFamily="18" charset="0"/>
                                </a:rPr>
                                <m:t>𝑎</m:t>
                              </m:r>
                            </m:e>
                            <m:sub>
                              <m:r>
                                <a:rPr>
                                  <a:latin typeface="Cambria Math" panose="02040503050406030204" pitchFamily="18" charset="0"/>
                                </a:rPr>
                                <m:t>4</m:t>
                              </m:r>
                            </m:sub>
                          </m:sSub>
                          <m:r>
                            <a:rPr>
                              <a:latin typeface="Cambria Math" panose="02040503050406030204" pitchFamily="18" charset="0"/>
                            </a:rPr>
                            <m:t>+</m:t>
                          </m:r>
                          <m:sSub>
                            <m:sSubPr>
                              <m:ctrlPr>
                                <a:rPr i="1">
                                  <a:latin typeface="Cambria Math" panose="02040503050406030204" pitchFamily="18" charset="0"/>
                                </a:rPr>
                              </m:ctrlPr>
                            </m:sSubPr>
                            <m:e>
                              <m:r>
                                <a:rPr>
                                  <a:latin typeface="Cambria Math" panose="02040503050406030204" pitchFamily="18" charset="0"/>
                                </a:rPr>
                                <m:t>𝑎</m:t>
                              </m:r>
                            </m:e>
                            <m:sub>
                              <m:r>
                                <a:rPr>
                                  <a:latin typeface="Cambria Math" panose="02040503050406030204" pitchFamily="18" charset="0"/>
                                </a:rPr>
                                <m:t>5</m:t>
                              </m:r>
                            </m:sub>
                          </m:sSub>
                        </m:num>
                        <m:den>
                          <m:r>
                            <a:rPr>
                              <a:latin typeface="Cambria Math" panose="02040503050406030204" pitchFamily="18" charset="0"/>
                            </a:rPr>
                            <m:t>5</m:t>
                          </m:r>
                        </m:den>
                      </m:f>
                    </m:oMath>
                  </m:oMathPara>
                </a14:m>
                <a:endParaRPr dirty="0"/>
              </a:p>
            </p:txBody>
          </p:sp>
        </mc:Choice>
        <mc:Fallback>
          <p:sp>
            <p:nvSpPr>
              <p:cNvPr id="107" name="Rectangle 3"/>
              <p:cNvSpPr txBox="1">
                <a:spLocks noRot="1" noChangeAspect="1" noMove="1" noResize="1" noEditPoints="1" noAdjustHandles="1" noChangeArrowheads="1" noChangeShapeType="1" noTextEdit="1"/>
              </p:cNvSpPr>
              <p:nvPr/>
            </p:nvSpPr>
            <p:spPr>
              <a:xfrm>
                <a:off x="839880" y="1831596"/>
                <a:ext cx="3275640" cy="595080"/>
              </a:xfrm>
              <a:prstGeom prst="rect">
                <a:avLst/>
              </a:prstGeom>
              <a:blipFill>
                <a:blip r:embed="rId3"/>
                <a:stretch>
                  <a:fillRect/>
                </a:stretch>
              </a:blipFill>
            </p:spPr>
            <p:txBody>
              <a:bodyPr/>
              <a:lstStyle/>
              <a:p>
                <a:r>
                  <a:rPr lang="en-US">
                    <a:noFill/>
                  </a:rPr>
                  <a:t> </a:t>
                </a:r>
              </a:p>
            </p:txBody>
          </p:sp>
        </mc:Fallback>
      </mc:AlternateContent>
    </p:spTree>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08" name="TextBox 107"/>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09" name="TextBox 108"/>
          <p:cNvSpPr txBox="1"/>
          <p:nvPr/>
        </p:nvSpPr>
        <p:spPr>
          <a:xfrm>
            <a:off x="4114800" y="484200"/>
            <a:ext cx="2057400" cy="430200"/>
          </a:xfrm>
          <a:prstGeom prst="rect">
            <a:avLst/>
          </a:prstGeom>
          <a:noFill/>
          <a:ln w="0">
            <a:noFill/>
          </a:ln>
        </p:spPr>
        <p:txBody>
          <a:bodyPr lIns="90000" tIns="45000" rIns="90000" bIns="45000" anchor="t">
            <a:noAutofit/>
          </a:bodyPr>
          <a:lstStyle/>
          <a:p>
            <a:pPr algn="ctr">
              <a:buNone/>
            </a:pPr>
            <a:r>
              <a:rPr lang="en-US" sz="2400" b="0" strike="noStrike" spc="-1">
                <a:highlight>
                  <a:srgbClr val="B2B2B2"/>
                </a:highlight>
                <a:latin typeface="Arial"/>
              </a:rPr>
              <a:t>Conclusion</a:t>
            </a:r>
          </a:p>
        </p:txBody>
      </p:sp>
      <p:sp>
        <p:nvSpPr>
          <p:cNvPr id="110" name="TextBox 109"/>
          <p:cNvSpPr txBox="1"/>
          <p:nvPr/>
        </p:nvSpPr>
        <p:spPr>
          <a:xfrm>
            <a:off x="0" y="914400"/>
            <a:ext cx="10058400" cy="1600200"/>
          </a:xfrm>
          <a:prstGeom prst="rect">
            <a:avLst/>
          </a:prstGeom>
          <a:noFill/>
          <a:ln w="0">
            <a:noFill/>
          </a:ln>
        </p:spPr>
        <p:txBody>
          <a:bodyPr lIns="90000" tIns="45000" rIns="90000" bIns="45000" anchor="t">
            <a:noAutofit/>
          </a:bodyPr>
          <a:lstStyle/>
          <a:p>
            <a:r>
              <a:rPr lang="en-US" sz="2200" b="0" strike="noStrike" spc="-1">
                <a:solidFill>
                  <a:srgbClr val="000000"/>
                </a:solidFill>
                <a:highlight>
                  <a:srgbClr val="B2B2B2"/>
                </a:highlight>
                <a:latin typeface="Calibri"/>
              </a:rPr>
              <a:t>Discuss the results and comment on the source of errors:</a:t>
            </a:r>
            <a:r>
              <a:rPr lang="en-US" sz="2800" b="0" strike="noStrike" spc="-1">
                <a:solidFill>
                  <a:srgbClr val="000000"/>
                </a:solidFill>
                <a:highlight>
                  <a:srgbClr val="B2B2B2"/>
                </a:highlight>
                <a:latin typeface="Calibri"/>
              </a:rPr>
              <a:t> </a:t>
            </a:r>
            <a:endParaRPr lang="en-US" sz="2800" b="0" strike="noStrike" spc="-1">
              <a:latin typeface="Arial"/>
            </a:endParaRPr>
          </a:p>
          <a:p>
            <a:r>
              <a:rPr lang="en-US" sz="1600" b="0" strike="noStrike" spc="-1">
                <a:solidFill>
                  <a:srgbClr val="000000"/>
                </a:solidFill>
                <a:highlight>
                  <a:srgbClr val="B2B2B2"/>
                </a:highlight>
                <a:latin typeface="Calibri"/>
              </a:rPr>
              <a:t>Seeing as how the distance got further away from the point of the object being dropped, the speed had an exponential gain in speed. Sources of error on my part were dropping the object not at a precise time, as well as, the sensor not recognizing the object had moved quick enough.</a:t>
            </a:r>
            <a:r>
              <a:rPr lang="en-US" sz="1600" b="0" strike="noStrike" spc="-1">
                <a:solidFill>
                  <a:srgbClr val="000000"/>
                </a:solidFill>
                <a:latin typeface="Calibri"/>
              </a:rPr>
              <a:t> </a:t>
            </a:r>
            <a:endParaRPr lang="en-US" sz="1600" b="0" strike="noStrike" spc="-1">
              <a:latin typeface="Arial"/>
            </a:endParaRPr>
          </a:p>
        </p:txBody>
      </p:sp>
      <p:sp>
        <p:nvSpPr>
          <p:cNvPr id="111" name="TextBox 110"/>
          <p:cNvSpPr txBox="1"/>
          <p:nvPr/>
        </p:nvSpPr>
        <p:spPr>
          <a:xfrm>
            <a:off x="0" y="3429000"/>
            <a:ext cx="9938520" cy="1828800"/>
          </a:xfrm>
          <a:prstGeom prst="rect">
            <a:avLst/>
          </a:prstGeom>
          <a:noFill/>
          <a:ln w="0">
            <a:noFill/>
          </a:ln>
        </p:spPr>
        <p:txBody>
          <a:bodyPr lIns="90000" tIns="45000" rIns="90000" bIns="45000" anchor="t">
            <a:noAutofit/>
          </a:bodyPr>
          <a:lstStyle/>
          <a:p>
            <a:r>
              <a:rPr lang="en-US" sz="2100" b="0" strike="noStrike" spc="-1">
                <a:solidFill>
                  <a:srgbClr val="000000"/>
                </a:solidFill>
                <a:highlight>
                  <a:srgbClr val="B2B2B2"/>
                </a:highlight>
                <a:latin typeface="Calibri"/>
              </a:rPr>
              <a:t>How much variation is there from trial to trial? What does this indicate about the uncertainty of the result?</a:t>
            </a:r>
            <a:endParaRPr lang="en-US" sz="2100" b="0" strike="noStrike" spc="-1">
              <a:highlight>
                <a:srgbClr val="B2B2B2"/>
              </a:highlight>
              <a:latin typeface="Arial"/>
            </a:endParaRPr>
          </a:p>
          <a:p>
            <a:r>
              <a:rPr lang="en-US" sz="1600" b="0" strike="noStrike" spc="-1">
                <a:solidFill>
                  <a:srgbClr val="000000"/>
                </a:solidFill>
                <a:highlight>
                  <a:srgbClr val="B2B2B2"/>
                </a:highlight>
                <a:latin typeface="Calibri"/>
              </a:rPr>
              <a:t>From the data provided, the variation had shown only a 3.2% difference in data, however, from my personal experiment, I had over 27% variation, as I could not get the sensor to recognize the the object was dropped quick enough</a:t>
            </a:r>
            <a:r>
              <a:rPr lang="en-US" sz="1800" b="0" strike="noStrike" spc="-1">
                <a:solidFill>
                  <a:srgbClr val="000000"/>
                </a:solidFill>
                <a:highlight>
                  <a:srgbClr val="B2B2B2"/>
                </a:highlight>
                <a:latin typeface="Calibri"/>
              </a:rPr>
              <a:t>.</a:t>
            </a:r>
            <a:endParaRPr lang="en-US" sz="1800" b="0" strike="noStrike" spc="-1">
              <a:highlight>
                <a:srgbClr val="B2B2B2"/>
              </a:highlight>
              <a:latin typeface="Arial"/>
            </a:endParaRPr>
          </a:p>
        </p:txBody>
      </p:sp>
    </p:spTree>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12" name="TextBox 111"/>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13" name="TextBox 112"/>
          <p:cNvSpPr txBox="1"/>
          <p:nvPr/>
        </p:nvSpPr>
        <p:spPr>
          <a:xfrm>
            <a:off x="4114800" y="484200"/>
            <a:ext cx="2057400" cy="430200"/>
          </a:xfrm>
          <a:prstGeom prst="rect">
            <a:avLst/>
          </a:prstGeom>
          <a:noFill/>
          <a:ln w="0">
            <a:noFill/>
          </a:ln>
        </p:spPr>
        <p:txBody>
          <a:bodyPr lIns="90000" tIns="45000" rIns="90000" bIns="45000" anchor="t">
            <a:noAutofit/>
          </a:bodyPr>
          <a:lstStyle/>
          <a:p>
            <a:pPr algn="ctr">
              <a:buNone/>
            </a:pPr>
            <a:r>
              <a:rPr lang="en-US" sz="2400" b="0" strike="noStrike" spc="-1">
                <a:highlight>
                  <a:srgbClr val="B2B2B2"/>
                </a:highlight>
                <a:latin typeface="Arial"/>
              </a:rPr>
              <a:t>Challenges:</a:t>
            </a:r>
          </a:p>
        </p:txBody>
      </p:sp>
      <p:sp>
        <p:nvSpPr>
          <p:cNvPr id="114" name="TextBox 113"/>
          <p:cNvSpPr txBox="1"/>
          <p:nvPr/>
        </p:nvSpPr>
        <p:spPr>
          <a:xfrm>
            <a:off x="0" y="914400"/>
            <a:ext cx="10058400" cy="1600200"/>
          </a:xfrm>
          <a:prstGeom prst="rect">
            <a:avLst/>
          </a:prstGeom>
          <a:noFill/>
          <a:ln w="0">
            <a:noFill/>
          </a:ln>
        </p:spPr>
        <p:txBody>
          <a:bodyPr lIns="90000" tIns="45000" rIns="90000" bIns="45000" anchor="t">
            <a:noAutofit/>
          </a:bodyPr>
          <a:lstStyle/>
          <a:p>
            <a:r>
              <a:rPr lang="en-US" sz="1600" b="0" strike="noStrike" spc="-1">
                <a:solidFill>
                  <a:srgbClr val="000000"/>
                </a:solidFill>
                <a:highlight>
                  <a:srgbClr val="B2B2B2"/>
                </a:highlight>
                <a:latin typeface="Calibri"/>
              </a:rPr>
              <a:t>The main challenge I experienced with this experiment was my sensor becoming unstable, and being unable to complete the experiment with unique data. However, I was able to continue on with the learning concepts of this lab with supplied data. Allowed me to learn the concepts and fundamentals of the lab, however, would have personally valuable to be able to re-create the experiment with unique data.   </a:t>
            </a:r>
            <a:endParaRPr lang="en-US" sz="1600" b="0" strike="noStrike" spc="-1">
              <a:highlight>
                <a:srgbClr val="B2B2B2"/>
              </a:highlight>
              <a:latin typeface="Arial"/>
            </a:endParaRPr>
          </a:p>
        </p:txBody>
      </p:sp>
    </p:spTree>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15" name="TextBox 114"/>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16" name="TextBox 115"/>
          <p:cNvSpPr txBox="1"/>
          <p:nvPr/>
        </p:nvSpPr>
        <p:spPr>
          <a:xfrm>
            <a:off x="3717388" y="432000"/>
            <a:ext cx="3524400" cy="506880"/>
          </a:xfrm>
          <a:prstGeom prst="rect">
            <a:avLst/>
          </a:prstGeom>
          <a:noFill/>
          <a:ln w="0">
            <a:noFill/>
          </a:ln>
        </p:spPr>
        <p:txBody>
          <a:bodyPr lIns="90000" tIns="45000" rIns="90000" bIns="45000" anchor="t">
            <a:noAutofit/>
          </a:bodyPr>
          <a:lstStyle/>
          <a:p>
            <a:r>
              <a:rPr lang="en-US" sz="2400" b="0" strike="noStrike" spc="-1" dirty="0">
                <a:solidFill>
                  <a:srgbClr val="000000"/>
                </a:solidFill>
                <a:highlight>
                  <a:srgbClr val="B2B2B2"/>
                </a:highlight>
                <a:latin typeface="Calibri"/>
              </a:rPr>
              <a:t>Conservation of Energy</a:t>
            </a:r>
            <a:endParaRPr lang="en-US" sz="2400" b="0" strike="noStrike" spc="-1" dirty="0">
              <a:highlight>
                <a:srgbClr val="B2B2B2"/>
              </a:highlight>
              <a:latin typeface="Arial"/>
            </a:endParaRPr>
          </a:p>
        </p:txBody>
      </p:sp>
      <p:sp>
        <p:nvSpPr>
          <p:cNvPr id="117" name="TextBox 116"/>
          <p:cNvSpPr txBox="1"/>
          <p:nvPr/>
        </p:nvSpPr>
        <p:spPr>
          <a:xfrm>
            <a:off x="228600" y="2057400"/>
            <a:ext cx="98298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Using the data obtained from the previous experiment, now, will use data to plot and find the difference aspects of conservation of energy. During this lab, Kinetic, Potential, and Total Energy will be evaluated and displayed.  </a:t>
            </a:r>
          </a:p>
        </p:txBody>
      </p:sp>
    </p:spTree>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18" name="TextBox 117"/>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119" name="Picture 11"/>
          <p:cNvPicPr/>
          <p:nvPr/>
        </p:nvPicPr>
        <p:blipFill>
          <a:blip r:embed="rId3"/>
          <a:stretch/>
        </p:blipFill>
        <p:spPr>
          <a:xfrm>
            <a:off x="6262200" y="640800"/>
            <a:ext cx="3817800" cy="5029200"/>
          </a:xfrm>
          <a:prstGeom prst="rect">
            <a:avLst/>
          </a:prstGeom>
          <a:ln w="0">
            <a:noFill/>
          </a:ln>
        </p:spPr>
      </p:pic>
      <p:sp>
        <p:nvSpPr>
          <p:cNvPr id="120" name="TextBox 119"/>
          <p:cNvSpPr txBox="1"/>
          <p:nvPr/>
        </p:nvSpPr>
        <p:spPr>
          <a:xfrm>
            <a:off x="0" y="2286000"/>
            <a:ext cx="6172200" cy="162612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The captured data in the chart is displaying calculated results from the time and distance that was created from dropping the object and calculating its Kinetic Energy (K), Potential Energy (U), and the Total Mechanical Energy (E)</a:t>
            </a:r>
          </a:p>
          <a:p>
            <a:endParaRPr lang="en-US" sz="1800" b="0" strike="noStrike" spc="-1">
              <a:highlight>
                <a:srgbClr val="B2B2B2"/>
              </a:highlight>
              <a:latin typeface="Arial"/>
            </a:endParaRPr>
          </a:p>
          <a:p>
            <a:r>
              <a:rPr lang="en-US" sz="1800" b="0" strike="noStrike" spc="-1">
                <a:highlight>
                  <a:srgbClr val="B2B2B2"/>
                </a:highlight>
                <a:latin typeface="Arial"/>
              </a:rPr>
              <a:t>Distance is converted from CM to M for this Lab as well. </a:t>
            </a:r>
          </a:p>
        </p:txBody>
      </p:sp>
    </p:spTree>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21" name="TextBox 120"/>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122" name="Picture 12"/>
          <p:cNvPicPr/>
          <p:nvPr/>
        </p:nvPicPr>
        <p:blipFill>
          <a:blip r:embed="rId3"/>
          <a:stretch/>
        </p:blipFill>
        <p:spPr>
          <a:xfrm>
            <a:off x="4800600" y="2882520"/>
            <a:ext cx="5257800" cy="2787480"/>
          </a:xfrm>
          <a:prstGeom prst="rect">
            <a:avLst/>
          </a:prstGeom>
          <a:ln w="0">
            <a:noFill/>
          </a:ln>
        </p:spPr>
      </p:pic>
      <p:sp>
        <p:nvSpPr>
          <p:cNvPr id="123" name="TextBox 122"/>
          <p:cNvSpPr txBox="1"/>
          <p:nvPr/>
        </p:nvSpPr>
        <p:spPr>
          <a:xfrm>
            <a:off x="0" y="457200"/>
            <a:ext cx="10058400" cy="18820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From the captured data placed in the spreadsheet, and the calculated data created from it, the graphs are then plotted. As expected, when kinetic energy increases, potential energy will decrease as at a point, the maximum velocity of the object will be obtained, therefore hitting its energy peak. This point can be observed where kinetic and total energy meet on the graph, thus, showing there is no more potential energy.</a:t>
            </a:r>
          </a:p>
          <a:p>
            <a:endParaRPr lang="en-US" sz="1800" b="0" strike="noStrike" spc="-1">
              <a:highlight>
                <a:srgbClr val="B2B2B2"/>
              </a:highlight>
              <a:latin typeface="Arial"/>
            </a:endParaRPr>
          </a:p>
          <a:p>
            <a:r>
              <a:rPr lang="en-US" sz="1800" b="0" strike="noStrike" spc="-1">
                <a:highlight>
                  <a:srgbClr val="B2B2B2"/>
                </a:highlight>
                <a:latin typeface="Arial"/>
              </a:rPr>
              <a:t>The final point on the graph is the eventual stop point of the hitting the ground.  </a:t>
            </a:r>
          </a:p>
        </p:txBody>
      </p:sp>
    </p:spTree>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24" name="TextBox 123"/>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mc:AlternateContent xmlns:mc="http://schemas.openxmlformats.org/markup-compatibility/2006">
        <mc:Choice xmlns:a14="http://schemas.microsoft.com/office/drawing/2010/main" Requires="a14">
          <p:sp>
            <p:nvSpPr>
              <p:cNvPr id="125" name="TextBox 124"/>
              <p:cNvSpPr txBox="1"/>
              <p:nvPr/>
            </p:nvSpPr>
            <p:spPr>
              <a:xfrm>
                <a:off x="1631852" y="773640"/>
                <a:ext cx="7026812" cy="3945988"/>
              </a:xfrm>
              <a:prstGeom prst="rect">
                <a:avLst/>
              </a:prstGeom>
              <a:solidFill>
                <a:schemeClr val="bg1">
                  <a:lumMod val="75000"/>
                </a:schemeClr>
              </a:solidFill>
              <a:ln w="0">
                <a:noFill/>
              </a:ln>
            </p:spPr>
            <p:txBody>
              <a:bodyPr lIns="90000" tIns="45000" rIns="90000" bIns="45000" anchor="t">
                <a:noAutofit/>
              </a:bodyPr>
              <a:lstStyle/>
              <a:p>
                <a:pPr algn="ctr">
                  <a:lnSpc>
                    <a:spcPct val="90000"/>
                  </a:lnSpc>
                  <a:spcBef>
                    <a:spcPts val="1001"/>
                  </a:spcBef>
                  <a:buNone/>
                </a:pPr>
                <a:r>
                  <a:rPr lang="en-US" sz="1600" b="0" strike="noStrike" spc="-1" dirty="0">
                    <a:solidFill>
                      <a:srgbClr val="000000"/>
                    </a:solidFill>
                    <a:latin typeface="Calibri"/>
                  </a:rPr>
                  <a:t>DATA VALIDATION:</a:t>
                </a:r>
                <a:endParaRPr lang="en-US" sz="1600" b="0" strike="noStrike" spc="-1" dirty="0">
                  <a:latin typeface="Arial"/>
                </a:endParaRPr>
              </a:p>
              <a:p>
                <a:pPr>
                  <a:lnSpc>
                    <a:spcPct val="90000"/>
                  </a:lnSpc>
                  <a:spcBef>
                    <a:spcPts val="1001"/>
                  </a:spcBef>
                  <a:buNone/>
                </a:pPr>
                <a:r>
                  <a:rPr lang="en-US" sz="1600" b="0" strike="noStrike" spc="-1" dirty="0">
                    <a:solidFill>
                      <a:srgbClr val="000000"/>
                    </a:solidFill>
                    <a:latin typeface="Calibri"/>
                  </a:rPr>
                  <a:t>Final velocity from experimental data (largest velocity): 3.90M/S</a:t>
                </a:r>
                <a:endParaRPr lang="en-US" sz="1600" b="0" strike="noStrike" spc="-1" dirty="0">
                  <a:latin typeface="Arial"/>
                </a:endParaRPr>
              </a:p>
              <a:p>
                <a:pPr>
                  <a:lnSpc>
                    <a:spcPct val="90000"/>
                  </a:lnSpc>
                  <a:spcBef>
                    <a:spcPts val="1001"/>
                  </a:spcBef>
                  <a:buNone/>
                  <a:tabLst>
                    <a:tab pos="0" algn="l"/>
                  </a:tabLst>
                </a:pPr>
                <a:endParaRPr lang="en-US" sz="1600" b="0" strike="noStrike" spc="-1" dirty="0">
                  <a:solidFill>
                    <a:srgbClr val="000000"/>
                  </a:solidFill>
                  <a:latin typeface="Calibri"/>
                </a:endParaRPr>
              </a:p>
              <a:p>
                <a:pPr>
                  <a:lnSpc>
                    <a:spcPct val="90000"/>
                  </a:lnSpc>
                  <a:spcBef>
                    <a:spcPts val="1001"/>
                  </a:spcBef>
                  <a:buNone/>
                  <a:tabLst>
                    <a:tab pos="0" algn="l"/>
                  </a:tabLst>
                </a:pPr>
                <a:r>
                  <a:rPr lang="en-US" sz="1600" b="0" strike="noStrike" spc="-1" dirty="0">
                    <a:solidFill>
                      <a:srgbClr val="000000"/>
                    </a:solidFill>
                    <a:latin typeface="Calibri"/>
                  </a:rPr>
                  <a:t>Theoretical value of final velocity:</a:t>
                </a:r>
              </a:p>
              <a:p>
                <a:pPr>
                  <a:lnSpc>
                    <a:spcPct val="90000"/>
                  </a:lnSpc>
                  <a:spcBef>
                    <a:spcPts val="1001"/>
                  </a:spcBef>
                  <a:tabLst>
                    <a:tab pos="0" algn="l"/>
                  </a:tabLst>
                </a:pPr>
                <a14:m>
                  <m:oMath xmlns:m="http://schemas.openxmlformats.org/officeDocument/2006/math">
                    <m:r>
                      <a:rPr lang="en-US" sz="1600" i="1" smtClean="0">
                        <a:latin typeface="Cambria Math" panose="02040503050406030204" pitchFamily="18" charset="0"/>
                      </a:rPr>
                      <m:t>h</m:t>
                    </m:r>
                    <m:r>
                      <a:rPr lang="en-US" sz="1600" i="1" smtClean="0">
                        <a:latin typeface="Cambria Math" panose="02040503050406030204" pitchFamily="18" charset="0"/>
                      </a:rPr>
                      <m:t>=</m:t>
                    </m:r>
                    <m:sSub>
                      <m:sSubPr>
                        <m:ctrlPr>
                          <a:rPr lang="en-US" sz="1600" i="1">
                            <a:latin typeface="Cambria Math" panose="02040503050406030204" pitchFamily="18" charset="0"/>
                          </a:rPr>
                        </m:ctrlPr>
                      </m:sSubPr>
                      <m:e>
                        <m:r>
                          <a:rPr lang="en-US" sz="1600" i="1">
                            <a:latin typeface="Cambria Math" panose="02040503050406030204" pitchFamily="18" charset="0"/>
                          </a:rPr>
                          <m:t>𝑦</m:t>
                        </m:r>
                      </m:e>
                      <m:sub>
                        <m:r>
                          <a:rPr lang="en-US" sz="1600" i="1">
                            <a:latin typeface="Cambria Math" panose="02040503050406030204" pitchFamily="18" charset="0"/>
                          </a:rPr>
                          <m:t>𝑓𝑖𝑛𝑎𝑙</m:t>
                        </m:r>
                      </m:sub>
                    </m:sSub>
                    <m:r>
                      <a:rPr lang="en-US" sz="1600" i="1">
                        <a:latin typeface="Cambria Math" panose="02040503050406030204" pitchFamily="18" charset="0"/>
                      </a:rPr>
                      <m:t>−</m:t>
                    </m:r>
                    <m:sSub>
                      <m:sSubPr>
                        <m:ctrlPr>
                          <a:rPr lang="en-US" sz="1600" i="1">
                            <a:latin typeface="Cambria Math" panose="02040503050406030204" pitchFamily="18" charset="0"/>
                          </a:rPr>
                        </m:ctrlPr>
                      </m:sSubPr>
                      <m:e>
                        <m:r>
                          <a:rPr lang="en-US" sz="1600" i="1">
                            <a:latin typeface="Cambria Math" panose="02040503050406030204" pitchFamily="18" charset="0"/>
                          </a:rPr>
                          <m:t>𝑦</m:t>
                        </m:r>
                      </m:e>
                      <m:sub>
                        <m:r>
                          <a:rPr lang="en-US" sz="1600" i="1">
                            <a:latin typeface="Cambria Math" panose="02040503050406030204" pitchFamily="18" charset="0"/>
                          </a:rPr>
                          <m:t>𝑖𝑛𝑖𝑡𝑖𝑎𝑙</m:t>
                        </m:r>
                      </m:sub>
                    </m:sSub>
                    <m:r>
                      <a:rPr lang="en-US" sz="1600" b="0" i="1" smtClean="0">
                        <a:latin typeface="Cambria Math" panose="02040503050406030204" pitchFamily="18" charset="0"/>
                      </a:rPr>
                      <m:t>=</m:t>
                    </m:r>
                  </m:oMath>
                </a14:m>
                <a:r>
                  <a:rPr lang="en-US" sz="1600" dirty="0"/>
                  <a:t> .6510m - .0794m = 0.5716m</a:t>
                </a:r>
              </a:p>
              <a:p>
                <a:pPr>
                  <a:lnSpc>
                    <a:spcPct val="90000"/>
                  </a:lnSpc>
                  <a:spcBef>
                    <a:spcPts val="1001"/>
                  </a:spcBef>
                  <a:tabLst>
                    <a:tab pos="0" algn="l"/>
                  </a:tabLst>
                </a:pPr>
                <a14:m>
                  <m:oMath xmlns:m="http://schemas.openxmlformats.org/officeDocument/2006/math">
                    <m:sSub>
                      <m:sSubPr>
                        <m:ctrlPr>
                          <a:rPr lang="en-US" sz="1600" i="1" smtClean="0">
                            <a:latin typeface="Cambria Math" panose="02040503050406030204" pitchFamily="18" charset="0"/>
                          </a:rPr>
                        </m:ctrlPr>
                      </m:sSubPr>
                      <m:e>
                        <m:r>
                          <a:rPr lang="en-US" sz="1600" i="1">
                            <a:latin typeface="Cambria Math" panose="02040503050406030204" pitchFamily="18" charset="0"/>
                          </a:rPr>
                          <m:t>𝑣</m:t>
                        </m:r>
                      </m:e>
                      <m:sub>
                        <m:r>
                          <a:rPr lang="en-US" sz="1600" i="1">
                            <a:latin typeface="Cambria Math" panose="02040503050406030204" pitchFamily="18" charset="0"/>
                          </a:rPr>
                          <m:t>𝑓</m:t>
                        </m:r>
                      </m:sub>
                    </m:sSub>
                    <m:r>
                      <a:rPr lang="en-US" sz="1600" i="0">
                        <a:latin typeface="Cambria Math" panose="02040503050406030204" pitchFamily="18" charset="0"/>
                      </a:rPr>
                      <m:t>=</m:t>
                    </m:r>
                    <m:rad>
                      <m:radPr>
                        <m:degHide m:val="on"/>
                        <m:ctrlPr>
                          <a:rPr lang="en-US" sz="1600" i="1">
                            <a:latin typeface="Cambria Math" panose="02040503050406030204" pitchFamily="18" charset="0"/>
                          </a:rPr>
                        </m:ctrlPr>
                      </m:radPr>
                      <m:deg/>
                      <m:e>
                        <m:r>
                          <a:rPr lang="en-US" sz="1600" i="0">
                            <a:latin typeface="Cambria Math" panose="02040503050406030204" pitchFamily="18" charset="0"/>
                          </a:rPr>
                          <m:t>2</m:t>
                        </m:r>
                        <m:r>
                          <a:rPr lang="en-US" sz="1600" i="1">
                            <a:latin typeface="Cambria Math" panose="02040503050406030204" pitchFamily="18" charset="0"/>
                          </a:rPr>
                          <m:t>𝑔h</m:t>
                        </m:r>
                      </m:e>
                    </m:rad>
                  </m:oMath>
                </a14:m>
                <a:r>
                  <a:rPr lang="en-US" sz="1600" dirty="0"/>
                  <a:t> = </a:t>
                </a:r>
                <a14:m>
                  <m:oMath xmlns:m="http://schemas.openxmlformats.org/officeDocument/2006/math">
                    <m:rad>
                      <m:radPr>
                        <m:degHide m:val="on"/>
                        <m:ctrlPr>
                          <a:rPr lang="en-US" sz="1600" i="1">
                            <a:latin typeface="Cambria Math" panose="02040503050406030204" pitchFamily="18" charset="0"/>
                          </a:rPr>
                        </m:ctrlPr>
                      </m:radPr>
                      <m:deg/>
                      <m:e>
                        <m:r>
                          <a:rPr lang="en-US" sz="1600" i="1">
                            <a:latin typeface="Cambria Math" panose="02040503050406030204" pitchFamily="18" charset="0"/>
                          </a:rPr>
                          <m:t>2∙9.80</m:t>
                        </m:r>
                        <m:f>
                          <m:fPr>
                            <m:type m:val="skw"/>
                            <m:ctrlPr>
                              <a:rPr lang="en-US" sz="1600" i="1">
                                <a:latin typeface="Cambria Math" panose="02040503050406030204" pitchFamily="18" charset="0"/>
                              </a:rPr>
                            </m:ctrlPr>
                          </m:fPr>
                          <m:num>
                            <m:r>
                              <a:rPr lang="en-US" sz="1600" i="1">
                                <a:latin typeface="Cambria Math" panose="02040503050406030204" pitchFamily="18" charset="0"/>
                              </a:rPr>
                              <m:t>𝑚</m:t>
                            </m:r>
                          </m:num>
                          <m:den>
                            <m:sSup>
                              <m:sSupPr>
                                <m:ctrlPr>
                                  <a:rPr lang="en-US" sz="1600" i="1">
                                    <a:latin typeface="Cambria Math" panose="02040503050406030204" pitchFamily="18" charset="0"/>
                                  </a:rPr>
                                </m:ctrlPr>
                              </m:sSupPr>
                              <m:e>
                                <m:r>
                                  <a:rPr lang="en-US" sz="1600" i="1">
                                    <a:latin typeface="Cambria Math" panose="02040503050406030204" pitchFamily="18" charset="0"/>
                                  </a:rPr>
                                  <m:t>𝑠</m:t>
                                </m:r>
                              </m:e>
                              <m:sup>
                                <m:r>
                                  <a:rPr lang="en-US" sz="1600" i="1">
                                    <a:latin typeface="Cambria Math" panose="02040503050406030204" pitchFamily="18" charset="0"/>
                                  </a:rPr>
                                  <m:t>2</m:t>
                                </m:r>
                              </m:sup>
                            </m:sSup>
                          </m:den>
                        </m:f>
                        <m:r>
                          <a:rPr lang="en-US" sz="1600" i="1">
                            <a:latin typeface="Cambria Math" panose="02040503050406030204" pitchFamily="18" charset="0"/>
                          </a:rPr>
                          <m:t>∙0.</m:t>
                        </m:r>
                        <m:r>
                          <a:rPr lang="en-US" sz="1600" b="0" i="1" smtClean="0">
                            <a:latin typeface="Cambria Math" panose="02040503050406030204" pitchFamily="18" charset="0"/>
                          </a:rPr>
                          <m:t>5716</m:t>
                        </m:r>
                        <m:r>
                          <a:rPr lang="en-US" sz="1600" b="0" i="1" smtClean="0">
                            <a:latin typeface="Cambria Math" panose="02040503050406030204" pitchFamily="18" charset="0"/>
                          </a:rPr>
                          <m:t>𝑚</m:t>
                        </m:r>
                      </m:e>
                    </m:rad>
                    <m:r>
                      <a:rPr lang="en-US" sz="1600" i="1">
                        <a:latin typeface="Cambria Math" panose="02040503050406030204" pitchFamily="18" charset="0"/>
                      </a:rPr>
                      <m:t>=</m:t>
                    </m:r>
                    <m:r>
                      <a:rPr lang="en-US" sz="1600" b="0" i="1" smtClean="0">
                        <a:latin typeface="Cambria Math" panose="02040503050406030204" pitchFamily="18" charset="0"/>
                      </a:rPr>
                      <m:t>3.347</m:t>
                    </m:r>
                    <m:r>
                      <a:rPr lang="en-US" sz="1600" b="0" i="1" smtClean="0">
                        <a:latin typeface="Cambria Math" panose="02040503050406030204" pitchFamily="18" charset="0"/>
                      </a:rPr>
                      <m:t>𝑚</m:t>
                    </m:r>
                    <m:r>
                      <a:rPr lang="en-US" sz="1600" b="0" i="1" smtClean="0">
                        <a:latin typeface="Cambria Math" panose="02040503050406030204" pitchFamily="18" charset="0"/>
                      </a:rPr>
                      <m:t>/</m:t>
                    </m:r>
                    <m:r>
                      <a:rPr lang="en-US" sz="1600" b="0" i="1" smtClean="0">
                        <a:latin typeface="Cambria Math" panose="02040503050406030204" pitchFamily="18" charset="0"/>
                      </a:rPr>
                      <m:t>𝑠</m:t>
                    </m:r>
                  </m:oMath>
                </a14:m>
                <a:endParaRPr lang="en-US" sz="1600" dirty="0"/>
              </a:p>
              <a:p>
                <a:pPr>
                  <a:lnSpc>
                    <a:spcPct val="90000"/>
                  </a:lnSpc>
                  <a:spcBef>
                    <a:spcPts val="1001"/>
                  </a:spcBef>
                  <a:buNone/>
                  <a:tabLst>
                    <a:tab pos="0" algn="l"/>
                  </a:tabLst>
                </a:pPr>
                <a:endParaRPr lang="en-US" sz="1600" b="0" strike="noStrike" spc="-1" dirty="0">
                  <a:solidFill>
                    <a:srgbClr val="000000"/>
                  </a:solidFill>
                  <a:latin typeface="Calibri"/>
                </a:endParaRPr>
              </a:p>
              <a:p>
                <a:pPr>
                  <a:lnSpc>
                    <a:spcPct val="90000"/>
                  </a:lnSpc>
                  <a:spcBef>
                    <a:spcPts val="1001"/>
                  </a:spcBef>
                  <a:buNone/>
                  <a:tabLst>
                    <a:tab pos="0" algn="l"/>
                  </a:tabLst>
                </a:pPr>
                <a:r>
                  <a:rPr lang="en-US" sz="1600" b="0" strike="noStrike" spc="-1" dirty="0">
                    <a:solidFill>
                      <a:srgbClr val="000000"/>
                    </a:solidFill>
                    <a:latin typeface="Calibri"/>
                  </a:rPr>
                  <a:t>Percent difference</a:t>
                </a:r>
                <a:r>
                  <a:rPr lang="en-US" sz="1600" spc="-1" dirty="0">
                    <a:solidFill>
                      <a:srgbClr val="000000"/>
                    </a:solidFill>
                    <a:latin typeface="Calibri"/>
                  </a:rPr>
                  <a:t> </a:t>
                </a:r>
                <a14:m>
                  <m:oMath xmlns:m="http://schemas.openxmlformats.org/officeDocument/2006/math">
                    <m:r>
                      <a:rPr lang="en-US" sz="1400" i="0">
                        <a:latin typeface="Cambria Math" panose="02040503050406030204" pitchFamily="18" charset="0"/>
                      </a:rPr>
                      <m:t>=</m:t>
                    </m:r>
                    <m:f>
                      <m:fPr>
                        <m:ctrlPr>
                          <a:rPr lang="en-US" sz="1400" i="1">
                            <a:latin typeface="Cambria Math" panose="02040503050406030204" pitchFamily="18" charset="0"/>
                          </a:rPr>
                        </m:ctrlPr>
                      </m:fPr>
                      <m:num>
                        <m:d>
                          <m:dPr>
                            <m:begChr m:val="|"/>
                            <m:endChr m:val="|"/>
                            <m:ctrlPr>
                              <a:rPr lang="en-US" sz="1400" i="1">
                                <a:latin typeface="Cambria Math" panose="02040503050406030204" pitchFamily="18" charset="0"/>
                              </a:rPr>
                            </m:ctrlPr>
                          </m:dPr>
                          <m:e>
                            <m:sSub>
                              <m:sSubPr>
                                <m:ctrlPr>
                                  <a:rPr lang="en-US" sz="1400" i="1">
                                    <a:latin typeface="Cambria Math" panose="02040503050406030204" pitchFamily="18" charset="0"/>
                                  </a:rPr>
                                </m:ctrlPr>
                              </m:sSubPr>
                              <m:e>
                                <m:r>
                                  <a:rPr lang="en-US" sz="1400" i="1">
                                    <a:latin typeface="Cambria Math" panose="02040503050406030204" pitchFamily="18" charset="0"/>
                                  </a:rPr>
                                  <m:t>𝑣</m:t>
                                </m:r>
                              </m:e>
                              <m:sub>
                                <m:r>
                                  <a:rPr lang="en-US" sz="1400" i="1">
                                    <a:latin typeface="Cambria Math" panose="02040503050406030204" pitchFamily="18" charset="0"/>
                                  </a:rPr>
                                  <m:t>𝑓</m:t>
                                </m:r>
                              </m:sub>
                            </m:sSub>
                            <m:r>
                              <a:rPr lang="en-US" sz="1400" i="1">
                                <a:latin typeface="Cambria Math" panose="02040503050406030204" pitchFamily="18" charset="0"/>
                              </a:rPr>
                              <m:t>−</m:t>
                            </m:r>
                            <m:sSub>
                              <m:sSubPr>
                                <m:ctrlPr>
                                  <a:rPr lang="en-US" sz="1400" b="0" i="1" smtClean="0">
                                    <a:latin typeface="Cambria Math" panose="02040503050406030204" pitchFamily="18" charset="0"/>
                                  </a:rPr>
                                </m:ctrlPr>
                              </m:sSubPr>
                              <m:e>
                                <m:r>
                                  <a:rPr lang="en-US" sz="1400" b="0" i="1" smtClean="0">
                                    <a:latin typeface="Cambria Math" panose="02040503050406030204" pitchFamily="18" charset="0"/>
                                  </a:rPr>
                                  <m:t>𝑣</m:t>
                                </m:r>
                              </m:e>
                              <m:sub>
                                <m:r>
                                  <a:rPr lang="en-US" sz="1400" b="0" i="1" smtClean="0">
                                    <a:latin typeface="Cambria Math" panose="02040503050406030204" pitchFamily="18" charset="0"/>
                                  </a:rPr>
                                  <m:t>𝑒𝑥𝑝𝑒𝑟𝑖𝑚𝑒𝑛𝑡𝑎𝑙</m:t>
                                </m:r>
                              </m:sub>
                            </m:sSub>
                          </m:e>
                        </m:d>
                      </m:num>
                      <m:den>
                        <m:sSub>
                          <m:sSubPr>
                            <m:ctrlPr>
                              <a:rPr lang="en-US" sz="1400" i="1">
                                <a:latin typeface="Cambria Math" panose="02040503050406030204" pitchFamily="18" charset="0"/>
                              </a:rPr>
                            </m:ctrlPr>
                          </m:sSubPr>
                          <m:e>
                            <m:r>
                              <a:rPr lang="en-US" sz="1400" i="1">
                                <a:latin typeface="Cambria Math" panose="02040503050406030204" pitchFamily="18" charset="0"/>
                              </a:rPr>
                              <m:t>𝑣</m:t>
                            </m:r>
                          </m:e>
                          <m:sub>
                            <m:r>
                              <a:rPr lang="en-US" sz="1400" i="1">
                                <a:latin typeface="Cambria Math" panose="02040503050406030204" pitchFamily="18" charset="0"/>
                              </a:rPr>
                              <m:t>𝑓</m:t>
                            </m:r>
                          </m:sub>
                        </m:sSub>
                      </m:den>
                    </m:f>
                    <m:r>
                      <a:rPr lang="en-US" sz="1400" i="1" smtClean="0">
                        <a:latin typeface="Cambria Math" panose="02040503050406030204" pitchFamily="18" charset="0"/>
                      </a:rPr>
                      <m:t>×</m:t>
                    </m:r>
                    <m:r>
                      <a:rPr lang="en-US" sz="1400" b="0" i="1" smtClean="0">
                        <a:latin typeface="Cambria Math" panose="02040503050406030204" pitchFamily="18" charset="0"/>
                      </a:rPr>
                      <m:t>100%=</m:t>
                    </m:r>
                  </m:oMath>
                </a14:m>
                <a:r>
                  <a:rPr lang="en-US" sz="1400" dirty="0"/>
                  <a:t> </a:t>
                </a:r>
                <a14:m>
                  <m:oMath xmlns:m="http://schemas.openxmlformats.org/officeDocument/2006/math">
                    <m:f>
                      <m:fPr>
                        <m:ctrlPr>
                          <a:rPr lang="en-US" sz="1400" i="1">
                            <a:latin typeface="Cambria Math" panose="02040503050406030204" pitchFamily="18" charset="0"/>
                          </a:rPr>
                        </m:ctrlPr>
                      </m:fPr>
                      <m:num>
                        <m:d>
                          <m:dPr>
                            <m:begChr m:val="|"/>
                            <m:endChr m:val="|"/>
                            <m:ctrlPr>
                              <a:rPr lang="en-US" sz="1400" i="1">
                                <a:latin typeface="Cambria Math" panose="02040503050406030204" pitchFamily="18" charset="0"/>
                              </a:rPr>
                            </m:ctrlPr>
                          </m:dPr>
                          <m:e>
                            <m:r>
                              <a:rPr lang="en-US" sz="1400" b="0" i="1" smtClean="0">
                                <a:latin typeface="Cambria Math" panose="02040503050406030204" pitchFamily="18" charset="0"/>
                              </a:rPr>
                              <m:t>3.90</m:t>
                            </m:r>
                            <m:r>
                              <a:rPr lang="en-US" sz="1400" b="0" i="1" smtClean="0">
                                <a:latin typeface="Cambria Math" panose="02040503050406030204" pitchFamily="18" charset="0"/>
                              </a:rPr>
                              <m:t>𝑚</m:t>
                            </m:r>
                            <m:r>
                              <a:rPr lang="en-US" sz="1400" b="0" i="1" smtClean="0">
                                <a:latin typeface="Cambria Math" panose="02040503050406030204" pitchFamily="18" charset="0"/>
                              </a:rPr>
                              <m:t>/</m:t>
                            </m:r>
                            <m:r>
                              <a:rPr lang="en-US" sz="1400" b="0" i="1" smtClean="0">
                                <a:latin typeface="Cambria Math" panose="02040503050406030204" pitchFamily="18" charset="0"/>
                              </a:rPr>
                              <m:t>𝑠</m:t>
                            </m:r>
                            <m:r>
                              <a:rPr lang="en-US" sz="1400" i="1">
                                <a:latin typeface="Cambria Math" panose="02040503050406030204" pitchFamily="18" charset="0"/>
                              </a:rPr>
                              <m:t>−</m:t>
                            </m:r>
                            <m:r>
                              <a:rPr lang="en-US" sz="1400" b="0" i="1" smtClean="0">
                                <a:latin typeface="Cambria Math" panose="02040503050406030204" pitchFamily="18" charset="0"/>
                              </a:rPr>
                              <m:t>3.347</m:t>
                            </m:r>
                            <m:r>
                              <a:rPr lang="en-US" sz="1400" b="0" i="1" smtClean="0">
                                <a:latin typeface="Cambria Math" panose="02040503050406030204" pitchFamily="18" charset="0"/>
                              </a:rPr>
                              <m:t>𝑚</m:t>
                            </m:r>
                            <m:r>
                              <a:rPr lang="en-US" sz="1400" b="0" i="1" smtClean="0">
                                <a:latin typeface="Cambria Math" panose="02040503050406030204" pitchFamily="18" charset="0"/>
                              </a:rPr>
                              <m:t>/</m:t>
                            </m:r>
                            <m:r>
                              <a:rPr lang="en-US" sz="1400" b="0" i="1" smtClean="0">
                                <a:latin typeface="Cambria Math" panose="02040503050406030204" pitchFamily="18" charset="0"/>
                              </a:rPr>
                              <m:t>𝑠</m:t>
                            </m:r>
                          </m:e>
                        </m:d>
                      </m:num>
                      <m:den>
                        <m:r>
                          <a:rPr lang="en-US" sz="1400" b="0" i="1" smtClean="0">
                            <a:latin typeface="Cambria Math" panose="02040503050406030204" pitchFamily="18" charset="0"/>
                          </a:rPr>
                          <m:t>3.347</m:t>
                        </m:r>
                        <m:r>
                          <a:rPr lang="en-US" sz="1400" b="0" i="1" smtClean="0">
                            <a:latin typeface="Cambria Math" panose="02040503050406030204" pitchFamily="18" charset="0"/>
                          </a:rPr>
                          <m:t>𝑚</m:t>
                        </m:r>
                        <m:r>
                          <a:rPr lang="en-US" sz="1400" b="0" i="1" smtClean="0">
                            <a:latin typeface="Cambria Math" panose="02040503050406030204" pitchFamily="18" charset="0"/>
                          </a:rPr>
                          <m:t>/</m:t>
                        </m:r>
                        <m:r>
                          <a:rPr lang="en-US" sz="1400" b="0" i="1" smtClean="0">
                            <a:latin typeface="Cambria Math" panose="02040503050406030204" pitchFamily="18" charset="0"/>
                          </a:rPr>
                          <m:t>𝑠</m:t>
                        </m:r>
                      </m:den>
                    </m:f>
                    <m:r>
                      <a:rPr lang="en-US" sz="1400" i="1">
                        <a:latin typeface="Cambria Math" panose="02040503050406030204" pitchFamily="18" charset="0"/>
                      </a:rPr>
                      <m:t>×100%=</m:t>
                    </m:r>
                    <m:r>
                      <a:rPr lang="en-US" sz="1400" b="0" i="1" smtClean="0">
                        <a:latin typeface="Cambria Math" panose="02040503050406030204" pitchFamily="18" charset="0"/>
                      </a:rPr>
                      <m:t>16.5%</m:t>
                    </m:r>
                  </m:oMath>
                </a14:m>
                <a:endParaRPr lang="en-US" sz="1400" dirty="0"/>
              </a:p>
              <a:p>
                <a:pPr>
                  <a:lnSpc>
                    <a:spcPct val="90000"/>
                  </a:lnSpc>
                  <a:spcBef>
                    <a:spcPts val="1001"/>
                  </a:spcBef>
                  <a:buNone/>
                  <a:tabLst>
                    <a:tab pos="0" algn="l"/>
                  </a:tabLst>
                </a:pPr>
                <a:r>
                  <a:rPr lang="en-US" sz="1600" b="0" strike="noStrike" spc="-1" dirty="0">
                    <a:solidFill>
                      <a:srgbClr val="000000"/>
                    </a:solidFill>
                    <a:latin typeface="Calibri"/>
                  </a:rPr>
                  <a:t>                                                                               </a:t>
                </a:r>
                <a:endParaRPr lang="en-US" sz="1600" b="0" strike="noStrike" spc="-1" dirty="0">
                  <a:latin typeface="Arial"/>
                </a:endParaRPr>
              </a:p>
            </p:txBody>
          </p:sp>
        </mc:Choice>
        <mc:Fallback>
          <p:sp>
            <p:nvSpPr>
              <p:cNvPr id="125" name="TextBox 124"/>
              <p:cNvSpPr txBox="1">
                <a:spLocks noRot="1" noChangeAspect="1" noMove="1" noResize="1" noEditPoints="1" noAdjustHandles="1" noChangeArrowheads="1" noChangeShapeType="1" noTextEdit="1"/>
              </p:cNvSpPr>
              <p:nvPr/>
            </p:nvSpPr>
            <p:spPr>
              <a:xfrm>
                <a:off x="1631852" y="773640"/>
                <a:ext cx="7026812" cy="3945988"/>
              </a:xfrm>
              <a:prstGeom prst="rect">
                <a:avLst/>
              </a:prstGeom>
              <a:blipFill>
                <a:blip r:embed="rId3"/>
                <a:stretch>
                  <a:fillRect l="-521" t="-1082"/>
                </a:stretch>
              </a:blipFill>
              <a:ln w="0">
                <a:noFill/>
              </a:ln>
            </p:spPr>
            <p:txBody>
              <a:bodyPr/>
              <a:lstStyle/>
              <a:p>
                <a:r>
                  <a:rPr lang="en-US">
                    <a:noFill/>
                  </a:rPr>
                  <a:t> </a:t>
                </a:r>
              </a:p>
            </p:txBody>
          </p:sp>
        </mc:Fallback>
      </mc:AlternateContent>
    </p:spTree>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26" name="TextBox 125"/>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27" name="TextBox 126"/>
          <p:cNvSpPr txBox="1"/>
          <p:nvPr/>
        </p:nvSpPr>
        <p:spPr>
          <a:xfrm>
            <a:off x="4116240" y="439920"/>
            <a:ext cx="2057400" cy="430200"/>
          </a:xfrm>
          <a:prstGeom prst="rect">
            <a:avLst/>
          </a:prstGeom>
          <a:noFill/>
          <a:ln w="0">
            <a:noFill/>
          </a:ln>
        </p:spPr>
        <p:txBody>
          <a:bodyPr lIns="90000" tIns="45000" rIns="90000" bIns="45000" anchor="t">
            <a:noAutofit/>
          </a:bodyPr>
          <a:lstStyle/>
          <a:p>
            <a:pPr algn="ctr">
              <a:buNone/>
            </a:pPr>
            <a:r>
              <a:rPr lang="en-US" sz="2400" b="0" strike="noStrike" spc="-1" dirty="0">
                <a:highlight>
                  <a:srgbClr val="B2B2B2"/>
                </a:highlight>
                <a:latin typeface="Arial"/>
              </a:rPr>
              <a:t>Conclusion:</a:t>
            </a:r>
            <a:r>
              <a:rPr lang="en-US" sz="1800" b="0" strike="noStrike" spc="-1" dirty="0">
                <a:latin typeface="Arial"/>
              </a:rPr>
              <a:t> </a:t>
            </a:r>
          </a:p>
        </p:txBody>
      </p:sp>
      <p:sp>
        <p:nvSpPr>
          <p:cNvPr id="128" name="TextBox 127"/>
          <p:cNvSpPr txBox="1"/>
          <p:nvPr/>
        </p:nvSpPr>
        <p:spPr>
          <a:xfrm>
            <a:off x="61560" y="914400"/>
            <a:ext cx="9996840" cy="929520"/>
          </a:xfrm>
          <a:prstGeom prst="rect">
            <a:avLst/>
          </a:prstGeom>
          <a:noFill/>
          <a:ln w="0">
            <a:noFill/>
          </a:ln>
        </p:spPr>
        <p:txBody>
          <a:bodyPr lIns="90000" tIns="45000" rIns="90000" bIns="45000" anchor="t">
            <a:noAutofit/>
          </a:bodyPr>
          <a:lstStyle/>
          <a:p>
            <a:pPr>
              <a:lnSpc>
                <a:spcPct val="90000"/>
              </a:lnSpc>
              <a:spcBef>
                <a:spcPts val="1001"/>
              </a:spcBef>
              <a:buNone/>
            </a:pPr>
            <a:r>
              <a:rPr lang="en-US" sz="1800" b="0" strike="noStrike" spc="-1">
                <a:solidFill>
                  <a:srgbClr val="000000"/>
                </a:solidFill>
                <a:highlight>
                  <a:srgbClr val="B2B2B2"/>
                </a:highlight>
                <a:latin typeface="Calibri"/>
              </a:rPr>
              <a:t>Discuss the key characteristics of the plot. Consider the times when U is max and min, when K is max and min, and when U and K are the same value. What is the significance of these points?</a:t>
            </a:r>
            <a:endParaRPr lang="en-US" sz="1800" b="0" strike="noStrike" spc="-1">
              <a:highlight>
                <a:srgbClr val="B2B2B2"/>
              </a:highlight>
              <a:latin typeface="Arial"/>
            </a:endParaRPr>
          </a:p>
        </p:txBody>
      </p:sp>
      <p:sp>
        <p:nvSpPr>
          <p:cNvPr id="129" name="TextBox 128"/>
          <p:cNvSpPr txBox="1"/>
          <p:nvPr/>
        </p:nvSpPr>
        <p:spPr>
          <a:xfrm>
            <a:off x="914400" y="2028600"/>
            <a:ext cx="8001000" cy="2086200"/>
          </a:xfrm>
          <a:prstGeom prst="rect">
            <a:avLst/>
          </a:prstGeom>
          <a:noFill/>
          <a:ln w="0">
            <a:noFill/>
          </a:ln>
        </p:spPr>
        <p:txBody>
          <a:bodyPr lIns="90000" tIns="45000" rIns="90000" bIns="45000" anchor="t">
            <a:noAutofit/>
          </a:bodyPr>
          <a:lstStyle/>
          <a:p>
            <a:pPr>
              <a:lnSpc>
                <a:spcPct val="90000"/>
              </a:lnSpc>
              <a:buNone/>
              <a:tabLst>
                <a:tab pos="0" algn="l"/>
              </a:tabLst>
            </a:pPr>
            <a:r>
              <a:rPr lang="en-US" sz="1400" b="0" strike="noStrike" spc="-1">
                <a:solidFill>
                  <a:srgbClr val="000000"/>
                </a:solidFill>
                <a:highlight>
                  <a:srgbClr val="B2B2B2"/>
                </a:highlight>
                <a:latin typeface="Calibri"/>
              </a:rPr>
              <a:t>Key characteristics of the plot are;</a:t>
            </a:r>
            <a:endParaRPr lang="en-US" sz="1400" b="0" strike="noStrike" spc="-1">
              <a:highlight>
                <a:srgbClr val="B2B2B2"/>
              </a:highlight>
              <a:latin typeface="Arial"/>
            </a:endParaRPr>
          </a:p>
          <a:p>
            <a:pPr>
              <a:lnSpc>
                <a:spcPct val="90000"/>
              </a:lnSpc>
              <a:buNone/>
              <a:tabLst>
                <a:tab pos="0" algn="l"/>
              </a:tabLst>
            </a:pPr>
            <a:r>
              <a:rPr lang="en-US" sz="1400" b="0" strike="noStrike" spc="-1">
                <a:solidFill>
                  <a:srgbClr val="000000"/>
                </a:solidFill>
                <a:highlight>
                  <a:srgbClr val="B2B2B2"/>
                </a:highlight>
                <a:latin typeface="Calibri"/>
              </a:rPr>
              <a:t>Points where Potential Energy and Total Energy are equal, as well as, when Kinetic Energy is equal to total energy. </a:t>
            </a:r>
            <a:endParaRPr lang="en-US" sz="1400" b="0" strike="noStrike" spc="-1">
              <a:highlight>
                <a:srgbClr val="B2B2B2"/>
              </a:highlight>
              <a:latin typeface="Arial"/>
            </a:endParaRPr>
          </a:p>
          <a:p>
            <a:pPr>
              <a:lnSpc>
                <a:spcPct val="90000"/>
              </a:lnSpc>
              <a:buNone/>
              <a:tabLst>
                <a:tab pos="0" algn="l"/>
              </a:tabLst>
            </a:pPr>
            <a:r>
              <a:rPr lang="en-US" sz="1400" b="0" strike="noStrike" spc="-1">
                <a:solidFill>
                  <a:srgbClr val="000000"/>
                </a:solidFill>
                <a:highlight>
                  <a:srgbClr val="B2B2B2"/>
                </a:highlight>
                <a:latin typeface="Calibri"/>
              </a:rPr>
              <a:t>Another key point, is the equilibrium point, that’s the point where kinetic energy is equal to potential energy. This is the point where energy is at its lowest. </a:t>
            </a:r>
            <a:endParaRPr lang="en-US" sz="1400" b="0" strike="noStrike" spc="-1">
              <a:highlight>
                <a:srgbClr val="B2B2B2"/>
              </a:highlight>
              <a:latin typeface="Arial"/>
            </a:endParaRPr>
          </a:p>
          <a:p>
            <a:pPr>
              <a:lnSpc>
                <a:spcPct val="90000"/>
              </a:lnSpc>
              <a:buNone/>
              <a:tabLst>
                <a:tab pos="0" algn="l"/>
              </a:tabLst>
            </a:pPr>
            <a:endParaRPr lang="en-US" sz="1400" b="0" strike="noStrike" spc="-1">
              <a:highlight>
                <a:srgbClr val="B2B2B2"/>
              </a:highlight>
              <a:latin typeface="Arial"/>
            </a:endParaRPr>
          </a:p>
          <a:p>
            <a:pPr>
              <a:lnSpc>
                <a:spcPct val="90000"/>
              </a:lnSpc>
              <a:buNone/>
              <a:tabLst>
                <a:tab pos="0" algn="l"/>
              </a:tabLst>
            </a:pPr>
            <a:r>
              <a:rPr lang="en-US" sz="1400" b="0" strike="noStrike" spc="-1">
                <a:solidFill>
                  <a:srgbClr val="000000"/>
                </a:solidFill>
                <a:highlight>
                  <a:srgbClr val="B2B2B2"/>
                </a:highlight>
                <a:latin typeface="Calibri"/>
              </a:rPr>
              <a:t>The fact that the plotted points are not straight will also show that there are external acting forces to affect the object during freefall.</a:t>
            </a:r>
            <a:endParaRPr lang="en-US" sz="1400" b="0" strike="noStrike" spc="-1">
              <a:highlight>
                <a:srgbClr val="B2B2B2"/>
              </a:highlight>
              <a:latin typeface="Arial"/>
            </a:endParaRPr>
          </a:p>
        </p:txBody>
      </p:sp>
    </p:spTree>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30" name="TextBox 129"/>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31" name="TextBox 130"/>
          <p:cNvSpPr txBox="1"/>
          <p:nvPr/>
        </p:nvSpPr>
        <p:spPr>
          <a:xfrm>
            <a:off x="4114800" y="461880"/>
            <a:ext cx="2057400" cy="430200"/>
          </a:xfrm>
          <a:prstGeom prst="rect">
            <a:avLst/>
          </a:prstGeom>
          <a:noFill/>
          <a:ln w="0">
            <a:noFill/>
          </a:ln>
        </p:spPr>
        <p:txBody>
          <a:bodyPr lIns="90000" tIns="45000" rIns="90000" bIns="45000" anchor="t">
            <a:noAutofit/>
          </a:bodyPr>
          <a:lstStyle/>
          <a:p>
            <a:pPr algn="ctr">
              <a:buNone/>
            </a:pPr>
            <a:r>
              <a:rPr lang="en-US" sz="2400" b="0" strike="noStrike" spc="-1" dirty="0">
                <a:highlight>
                  <a:srgbClr val="B2B2B2"/>
                </a:highlight>
                <a:latin typeface="Arial"/>
              </a:rPr>
              <a:t>Conclusion:</a:t>
            </a:r>
            <a:r>
              <a:rPr lang="en-US" sz="1800" b="0" strike="noStrike" spc="-1" dirty="0">
                <a:latin typeface="Arial"/>
              </a:rPr>
              <a:t> </a:t>
            </a:r>
          </a:p>
        </p:txBody>
      </p:sp>
      <p:sp>
        <p:nvSpPr>
          <p:cNvPr id="132" name="TextBox 131"/>
          <p:cNvSpPr txBox="1"/>
          <p:nvPr/>
        </p:nvSpPr>
        <p:spPr>
          <a:xfrm>
            <a:off x="61560" y="914400"/>
            <a:ext cx="7939440" cy="929520"/>
          </a:xfrm>
          <a:prstGeom prst="rect">
            <a:avLst/>
          </a:prstGeom>
          <a:noFill/>
          <a:ln w="0">
            <a:noFill/>
          </a:ln>
        </p:spPr>
        <p:txBody>
          <a:bodyPr lIns="90000" tIns="45000" rIns="90000" bIns="45000" anchor="t">
            <a:noAutofit/>
          </a:bodyPr>
          <a:lstStyle/>
          <a:p>
            <a:pPr>
              <a:lnSpc>
                <a:spcPct val="90000"/>
              </a:lnSpc>
              <a:spcBef>
                <a:spcPts val="1001"/>
              </a:spcBef>
              <a:buNone/>
            </a:pPr>
            <a:r>
              <a:rPr lang="en-US" sz="1800" b="0" strike="noStrike" spc="-1">
                <a:solidFill>
                  <a:srgbClr val="000000"/>
                </a:solidFill>
                <a:highlight>
                  <a:srgbClr val="B2B2B2"/>
                </a:highlight>
                <a:latin typeface="Calibri"/>
              </a:rPr>
              <a:t>What is the trend of the best fit line for the total energy E in your data? If the data is accurate, the total mechanical energy should decrease slightly. Why is that?</a:t>
            </a:r>
            <a:endParaRPr lang="en-US" sz="1800" b="0" strike="noStrike" spc="-1">
              <a:highlight>
                <a:srgbClr val="B2B2B2"/>
              </a:highlight>
              <a:latin typeface="Arial"/>
            </a:endParaRPr>
          </a:p>
        </p:txBody>
      </p:sp>
      <p:sp>
        <p:nvSpPr>
          <p:cNvPr id="133" name="TextBox 132"/>
          <p:cNvSpPr txBox="1"/>
          <p:nvPr/>
        </p:nvSpPr>
        <p:spPr>
          <a:xfrm>
            <a:off x="1143000" y="2257200"/>
            <a:ext cx="8001000" cy="1171800"/>
          </a:xfrm>
          <a:prstGeom prst="rect">
            <a:avLst/>
          </a:prstGeom>
          <a:noFill/>
          <a:ln w="0">
            <a:noFill/>
          </a:ln>
        </p:spPr>
        <p:txBody>
          <a:bodyPr lIns="90000" tIns="45000" rIns="90000" bIns="45000" anchor="t">
            <a:noAutofit/>
          </a:bodyPr>
          <a:lstStyle/>
          <a:p>
            <a:pPr marL="457200">
              <a:lnSpc>
                <a:spcPct val="90000"/>
              </a:lnSpc>
              <a:spcBef>
                <a:spcPts val="499"/>
              </a:spcBef>
              <a:buNone/>
              <a:tabLst>
                <a:tab pos="0" algn="l"/>
              </a:tabLst>
            </a:pPr>
            <a:r>
              <a:rPr lang="en-US" sz="1600" b="0" strike="noStrike" spc="-1">
                <a:solidFill>
                  <a:srgbClr val="000000"/>
                </a:solidFill>
                <a:highlight>
                  <a:srgbClr val="B2B2B2"/>
                </a:highlight>
                <a:latin typeface="Calibri"/>
              </a:rPr>
              <a:t>The linear fit total energy line has a slight downward, or decrease, graphed. As potential energy is lost, kinetic energy is increased, there is a point where total energy is at its highest, total energy cannot increase beyond this point. It can only be maintained, or abruptly terminated. </a:t>
            </a:r>
            <a:endParaRPr lang="en-US" sz="1600" b="0" strike="noStrike" spc="-1">
              <a:highlight>
                <a:srgbClr val="B2B2B2"/>
              </a:highlight>
              <a:latin typeface="Arial"/>
            </a:endParaRPr>
          </a:p>
        </p:txBody>
      </p:sp>
    </p:spTree>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34" name="TextBox 133"/>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35" name="TextBox 134"/>
          <p:cNvSpPr txBox="1"/>
          <p:nvPr/>
        </p:nvSpPr>
        <p:spPr>
          <a:xfrm>
            <a:off x="457200" y="1320120"/>
            <a:ext cx="180720" cy="427320"/>
          </a:xfrm>
          <a:prstGeom prst="rect">
            <a:avLst/>
          </a:prstGeom>
          <a:noFill/>
          <a:ln w="0">
            <a:noFill/>
          </a:ln>
        </p:spPr>
      </p:sp>
      <p:sp>
        <p:nvSpPr>
          <p:cNvPr id="136" name="TextBox 135"/>
          <p:cNvSpPr txBox="1"/>
          <p:nvPr/>
        </p:nvSpPr>
        <p:spPr>
          <a:xfrm>
            <a:off x="4058529" y="491580"/>
            <a:ext cx="2286000" cy="387720"/>
          </a:xfrm>
          <a:prstGeom prst="rect">
            <a:avLst/>
          </a:prstGeom>
          <a:noFill/>
          <a:ln w="0">
            <a:noFill/>
          </a:ln>
        </p:spPr>
        <p:txBody>
          <a:bodyPr lIns="90000" tIns="45000" rIns="90000" bIns="45000" anchor="t">
            <a:noAutofit/>
          </a:bodyPr>
          <a:lstStyle/>
          <a:p>
            <a:r>
              <a:rPr lang="en-US" sz="2100" b="0" strike="noStrike" spc="-1">
                <a:highlight>
                  <a:srgbClr val="B2B2B2"/>
                </a:highlight>
                <a:latin typeface="Arial"/>
              </a:rPr>
              <a:t>Rotational Motion</a:t>
            </a:r>
          </a:p>
        </p:txBody>
      </p:sp>
      <p:sp>
        <p:nvSpPr>
          <p:cNvPr id="137" name="TextBox 136"/>
          <p:cNvSpPr txBox="1"/>
          <p:nvPr/>
        </p:nvSpPr>
        <p:spPr>
          <a:xfrm>
            <a:off x="228600" y="2342160"/>
            <a:ext cx="9601200" cy="85824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The next experiment will be to use a rotary encoder to measure a linear distance. Being as the encoder has a definitive number of pulses that can be used to measure, this will be taken into account in radians per pulse.   </a:t>
            </a:r>
          </a:p>
        </p:txBody>
      </p:sp>
    </p:spTree>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38" name="TextBox 137"/>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39" name="TextBox 138"/>
          <p:cNvSpPr txBox="1"/>
          <p:nvPr/>
        </p:nvSpPr>
        <p:spPr>
          <a:xfrm>
            <a:off x="756609" y="1410287"/>
            <a:ext cx="3713400" cy="2462040"/>
          </a:xfrm>
          <a:prstGeom prst="rect">
            <a:avLst/>
          </a:prstGeom>
          <a:noFill/>
          <a:ln w="0">
            <a:noFill/>
          </a:ln>
        </p:spPr>
        <p:txBody>
          <a:bodyPr lIns="90000" tIns="45000" rIns="90000" bIns="45000" anchor="t">
            <a:noAutofit/>
          </a:bodyPr>
          <a:lstStyle/>
          <a:p>
            <a:pPr>
              <a:lnSpc>
                <a:spcPct val="90000"/>
              </a:lnSpc>
              <a:spcBef>
                <a:spcPts val="1001"/>
              </a:spcBef>
              <a:buNone/>
              <a:tabLst>
                <a:tab pos="0" algn="l"/>
              </a:tabLst>
            </a:pPr>
            <a:r>
              <a:rPr lang="en-US" sz="1600" b="0" strike="noStrike" spc="-1" dirty="0">
                <a:solidFill>
                  <a:srgbClr val="000000"/>
                </a:solidFill>
                <a:highlight>
                  <a:srgbClr val="B2B2B2"/>
                </a:highlight>
                <a:latin typeface="Calibri"/>
              </a:rPr>
              <a:t>Materials List: </a:t>
            </a:r>
            <a:endParaRPr lang="en-US" sz="1600" b="0" strike="noStrike" spc="-1" dirty="0">
              <a:latin typeface="Arial"/>
            </a:endParaRPr>
          </a:p>
          <a:p>
            <a:pPr>
              <a:lnSpc>
                <a:spcPct val="90000"/>
              </a:lnSpc>
              <a:spcBef>
                <a:spcPts val="1001"/>
              </a:spcBef>
              <a:buNone/>
              <a:tabLst>
                <a:tab pos="0" algn="l"/>
              </a:tabLst>
            </a:pPr>
            <a:r>
              <a:rPr lang="en-US" sz="1600" b="0" strike="noStrike" spc="-1" dirty="0">
                <a:solidFill>
                  <a:srgbClr val="000000"/>
                </a:solidFill>
                <a:highlight>
                  <a:srgbClr val="B2B2B2"/>
                </a:highlight>
                <a:latin typeface="Calibri"/>
              </a:rPr>
              <a:t>Mega 2560 Board</a:t>
            </a:r>
            <a:endParaRPr lang="en-US" sz="1600" b="0" strike="noStrike" spc="-1" dirty="0">
              <a:latin typeface="Arial"/>
            </a:endParaRPr>
          </a:p>
          <a:p>
            <a:pPr>
              <a:lnSpc>
                <a:spcPct val="90000"/>
              </a:lnSpc>
              <a:spcBef>
                <a:spcPts val="1001"/>
              </a:spcBef>
              <a:buNone/>
              <a:tabLst>
                <a:tab pos="0" algn="l"/>
              </a:tabLst>
            </a:pPr>
            <a:r>
              <a:rPr lang="en-US" sz="1600" b="0" strike="noStrike" spc="-1" dirty="0">
                <a:solidFill>
                  <a:srgbClr val="000000"/>
                </a:solidFill>
                <a:highlight>
                  <a:srgbClr val="B2B2B2"/>
                </a:highlight>
                <a:latin typeface="Calibri"/>
              </a:rPr>
              <a:t>Rotary Encoder Module KY-040</a:t>
            </a:r>
            <a:endParaRPr lang="en-US" sz="1600" b="0" strike="noStrike" spc="-1" dirty="0">
              <a:latin typeface="Arial"/>
            </a:endParaRPr>
          </a:p>
          <a:p>
            <a:pPr>
              <a:lnSpc>
                <a:spcPct val="90000"/>
              </a:lnSpc>
              <a:spcBef>
                <a:spcPts val="1001"/>
              </a:spcBef>
              <a:buNone/>
              <a:tabLst>
                <a:tab pos="0" algn="l"/>
              </a:tabLst>
            </a:pPr>
            <a:r>
              <a:rPr lang="en-US" sz="1600" b="0" strike="noStrike" spc="-1" dirty="0">
                <a:solidFill>
                  <a:srgbClr val="000000"/>
                </a:solidFill>
                <a:highlight>
                  <a:srgbClr val="B2B2B2"/>
                </a:highlight>
                <a:latin typeface="Calibri"/>
              </a:rPr>
              <a:t>Male to Female Wires</a:t>
            </a:r>
            <a:endParaRPr lang="en-US" sz="1600" b="0" strike="noStrike" spc="-1" dirty="0">
              <a:latin typeface="Arial"/>
            </a:endParaRPr>
          </a:p>
          <a:p>
            <a:pPr>
              <a:lnSpc>
                <a:spcPct val="90000"/>
              </a:lnSpc>
              <a:spcBef>
                <a:spcPts val="1001"/>
              </a:spcBef>
              <a:buNone/>
              <a:tabLst>
                <a:tab pos="0" algn="l"/>
              </a:tabLst>
            </a:pPr>
            <a:r>
              <a:rPr lang="en-US" sz="1600" b="0" strike="noStrike" spc="-1" dirty="0">
                <a:solidFill>
                  <a:srgbClr val="000000"/>
                </a:solidFill>
                <a:highlight>
                  <a:srgbClr val="B2B2B2"/>
                </a:highlight>
                <a:latin typeface="Calibri"/>
              </a:rPr>
              <a:t>Object to attach onto rotary encoder </a:t>
            </a:r>
            <a:br>
              <a:rPr sz="1600" dirty="0"/>
            </a:br>
            <a:r>
              <a:rPr lang="en-US" sz="1600" b="0" strike="noStrike" spc="-1" dirty="0">
                <a:solidFill>
                  <a:srgbClr val="000000"/>
                </a:solidFill>
                <a:highlight>
                  <a:srgbClr val="B2B2B2"/>
                </a:highlight>
                <a:latin typeface="Calibri"/>
              </a:rPr>
              <a:t>(e.g. cork, bottle cap, ball)</a:t>
            </a:r>
            <a:endParaRPr lang="en-US" sz="1600" b="0" strike="noStrike" spc="-1" dirty="0">
              <a:latin typeface="Arial"/>
            </a:endParaRPr>
          </a:p>
          <a:p>
            <a:pPr>
              <a:lnSpc>
                <a:spcPct val="90000"/>
              </a:lnSpc>
              <a:spcBef>
                <a:spcPts val="1001"/>
              </a:spcBef>
              <a:buNone/>
              <a:tabLst>
                <a:tab pos="0" algn="l"/>
              </a:tabLst>
            </a:pPr>
            <a:r>
              <a:rPr lang="en-US" sz="1600" b="0" strike="noStrike" spc="-1" dirty="0">
                <a:solidFill>
                  <a:srgbClr val="000000"/>
                </a:solidFill>
                <a:highlight>
                  <a:srgbClr val="B2B2B2"/>
                </a:highlight>
                <a:latin typeface="Calibri"/>
              </a:rPr>
              <a:t>Ruler or tape measurer</a:t>
            </a:r>
            <a:r>
              <a:rPr lang="en-US" sz="1600" b="0" strike="noStrike" spc="-1" dirty="0">
                <a:solidFill>
                  <a:srgbClr val="000000"/>
                </a:solidFill>
                <a:latin typeface="Calibri"/>
              </a:rPr>
              <a:t> </a:t>
            </a:r>
            <a:endParaRPr lang="en-US" sz="1600" b="0" strike="noStrike" spc="-1" dirty="0">
              <a:latin typeface="Arial"/>
            </a:endParaRPr>
          </a:p>
        </p:txBody>
      </p:sp>
      <p:pic>
        <p:nvPicPr>
          <p:cNvPr id="140" name="Content Placeholder 4" descr="A picture containing text, indoor&#10;&#10;Description automatically generated"/>
          <p:cNvPicPr/>
          <p:nvPr/>
        </p:nvPicPr>
        <p:blipFill>
          <a:blip r:embed="rId3"/>
          <a:stretch/>
        </p:blipFill>
        <p:spPr>
          <a:xfrm>
            <a:off x="4550899" y="2779390"/>
            <a:ext cx="4984920" cy="2803680"/>
          </a:xfrm>
          <a:prstGeom prst="rect">
            <a:avLst/>
          </a:prstGeom>
          <a:ln w="0">
            <a:noFill/>
          </a:ln>
        </p:spPr>
      </p:pic>
      <p:sp>
        <p:nvSpPr>
          <p:cNvPr id="141" name="TextBox 140"/>
          <p:cNvSpPr txBox="1"/>
          <p:nvPr/>
        </p:nvSpPr>
        <p:spPr>
          <a:xfrm>
            <a:off x="0" y="457200"/>
            <a:ext cx="10058400" cy="111420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As seen below, the encoder has a lid that has been drilled out to create a pressed-fit onto the encoder. This is allow for the encoder to be held and measure a specified distance to capture the encoder distance in relation to measured distance. This will allow for the percentage of error to be calculated. </a:t>
            </a:r>
          </a:p>
        </p:txBody>
      </p:sp>
    </p:spTree>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42" name="TextBox 141"/>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pic>
        <p:nvPicPr>
          <p:cNvPr id="143" name="Content Placeholder 5" descr="Graphical user interface, text&#10;&#10;Description automatically generated"/>
          <p:cNvPicPr/>
          <p:nvPr/>
        </p:nvPicPr>
        <p:blipFill>
          <a:blip r:embed="rId3"/>
          <a:stretch/>
        </p:blipFill>
        <p:spPr>
          <a:xfrm>
            <a:off x="5094360" y="796680"/>
            <a:ext cx="4964040" cy="4873320"/>
          </a:xfrm>
          <a:prstGeom prst="rect">
            <a:avLst/>
          </a:prstGeom>
          <a:ln w="0">
            <a:noFill/>
          </a:ln>
        </p:spPr>
      </p:pic>
      <p:sp>
        <p:nvSpPr>
          <p:cNvPr id="144" name="TextBox 143"/>
          <p:cNvSpPr txBox="1"/>
          <p:nvPr/>
        </p:nvSpPr>
        <p:spPr>
          <a:xfrm>
            <a:off x="228600" y="2511360"/>
            <a:ext cx="4572000" cy="917640"/>
          </a:xfrm>
          <a:prstGeom prst="rect">
            <a:avLst/>
          </a:prstGeom>
          <a:noFill/>
          <a:ln w="0">
            <a:noFill/>
          </a:ln>
        </p:spPr>
        <p:txBody>
          <a:bodyPr lIns="90000" tIns="45000" rIns="90000" bIns="45000" anchor="t">
            <a:noAutofit/>
          </a:bodyPr>
          <a:lstStyle/>
          <a:p>
            <a:r>
              <a:rPr lang="en-US" sz="1600" b="0" strike="noStrike" spc="-1">
                <a:solidFill>
                  <a:srgbClr val="000000"/>
                </a:solidFill>
                <a:highlight>
                  <a:srgbClr val="B2B2B2"/>
                </a:highlight>
                <a:latin typeface="Calibri"/>
              </a:rPr>
              <a:t>As seen in the screenshot, the Arduino IDE Serial Monitor is utilized. This was to confirm the encoder was activating as it was rotated.</a:t>
            </a:r>
            <a:r>
              <a:rPr lang="en-US" sz="1600" b="0" strike="noStrike" spc="-1">
                <a:solidFill>
                  <a:srgbClr val="000000"/>
                </a:solidFill>
                <a:latin typeface="Calibri"/>
              </a:rPr>
              <a:t> </a:t>
            </a:r>
            <a:endParaRPr lang="en-US" sz="1600" b="0" strike="noStrike" spc="-1">
              <a:latin typeface="Arial"/>
            </a:endParaRPr>
          </a:p>
        </p:txBody>
      </p:sp>
    </p:spTree>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45" name="TextBox 144"/>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46" name="TextBox 145"/>
          <p:cNvSpPr txBox="1"/>
          <p:nvPr/>
        </p:nvSpPr>
        <p:spPr>
          <a:xfrm>
            <a:off x="2514600" y="2743200"/>
            <a:ext cx="5715000" cy="2336400"/>
          </a:xfrm>
          <a:prstGeom prst="rect">
            <a:avLst/>
          </a:prstGeom>
          <a:noFill/>
          <a:ln w="0">
            <a:noFill/>
          </a:ln>
        </p:spPr>
        <p:txBody>
          <a:bodyPr lIns="90000" tIns="45000" rIns="90000" bIns="45000" anchor="t">
            <a:noAutofit/>
          </a:bodyPr>
          <a:lstStyle/>
          <a:p>
            <a:pPr>
              <a:lnSpc>
                <a:spcPct val="150000"/>
              </a:lnSpc>
              <a:buNone/>
            </a:pPr>
            <a:r>
              <a:rPr lang="en-US" sz="2100" b="0" strike="noStrike" spc="-1">
                <a:solidFill>
                  <a:srgbClr val="000000"/>
                </a:solidFill>
                <a:highlight>
                  <a:srgbClr val="B2B2B2"/>
                </a:highlight>
                <a:latin typeface="Calibri"/>
              </a:rPr>
              <a:t>Object diameter: d = 1.746” (44.2cm)</a:t>
            </a:r>
            <a:endParaRPr lang="en-US" sz="2100" b="0" strike="noStrike" spc="-1">
              <a:highlight>
                <a:srgbClr val="B2B2B2"/>
              </a:highlight>
              <a:latin typeface="Arial"/>
            </a:endParaRPr>
          </a:p>
          <a:p>
            <a:pPr>
              <a:lnSpc>
                <a:spcPct val="150000"/>
              </a:lnSpc>
              <a:buNone/>
            </a:pPr>
            <a:r>
              <a:rPr lang="en-US" sz="2100" b="0" strike="noStrike" spc="-1">
                <a:solidFill>
                  <a:srgbClr val="000000"/>
                </a:solidFill>
                <a:highlight>
                  <a:srgbClr val="B2B2B2"/>
                </a:highlight>
                <a:latin typeface="Calibri"/>
              </a:rPr>
              <a:t>Object radius: r = .873” (22.1cm)</a:t>
            </a:r>
            <a:endParaRPr lang="en-US" sz="2100" b="0" strike="noStrike" spc="-1">
              <a:highlight>
                <a:srgbClr val="B2B2B2"/>
              </a:highlight>
              <a:latin typeface="Arial"/>
            </a:endParaRPr>
          </a:p>
          <a:p>
            <a:pPr>
              <a:lnSpc>
                <a:spcPct val="150000"/>
              </a:lnSpc>
              <a:buNone/>
            </a:pPr>
            <a:r>
              <a:rPr lang="en-US" sz="2100" b="0" strike="noStrike" spc="-1">
                <a:solidFill>
                  <a:srgbClr val="000000"/>
                </a:solidFill>
                <a:highlight>
                  <a:srgbClr val="B2B2B2"/>
                </a:highlight>
                <a:latin typeface="Calibri"/>
              </a:rPr>
              <a:t>Number of pulses for one revolution: x = 40</a:t>
            </a:r>
            <a:endParaRPr lang="en-US" sz="2100" b="0" strike="noStrike" spc="-1">
              <a:highlight>
                <a:srgbClr val="B2B2B2"/>
              </a:highlight>
              <a:latin typeface="Arial"/>
            </a:endParaRPr>
          </a:p>
          <a:p>
            <a:pPr>
              <a:lnSpc>
                <a:spcPct val="150000"/>
              </a:lnSpc>
              <a:buNone/>
            </a:pPr>
            <a:r>
              <a:rPr lang="en-US" sz="2100" b="0" strike="noStrike" spc="-1">
                <a:solidFill>
                  <a:srgbClr val="000000"/>
                </a:solidFill>
                <a:highlight>
                  <a:srgbClr val="B2B2B2"/>
                </a:highlight>
                <a:latin typeface="Calibri"/>
              </a:rPr>
              <a:t>Resolution =  .1571 rad/pulse</a:t>
            </a:r>
            <a:endParaRPr lang="en-US" sz="2100" b="0" strike="noStrike" spc="-1">
              <a:highlight>
                <a:srgbClr val="B2B2B2"/>
              </a:highlight>
              <a:latin typeface="Arial"/>
            </a:endParaRPr>
          </a:p>
        </p:txBody>
      </p:sp>
      <p:sp>
        <p:nvSpPr>
          <p:cNvPr id="147" name="TextBox 146"/>
          <p:cNvSpPr txBox="1"/>
          <p:nvPr/>
        </p:nvSpPr>
        <p:spPr>
          <a:xfrm>
            <a:off x="4114800" y="457200"/>
            <a:ext cx="2286000" cy="547560"/>
          </a:xfrm>
          <a:prstGeom prst="rect">
            <a:avLst/>
          </a:prstGeom>
          <a:noFill/>
          <a:ln w="0">
            <a:noFill/>
          </a:ln>
        </p:spPr>
        <p:txBody>
          <a:bodyPr lIns="90000" tIns="45000" rIns="90000" bIns="45000" anchor="t">
            <a:noAutofit/>
          </a:bodyPr>
          <a:lstStyle/>
          <a:p>
            <a:pPr>
              <a:lnSpc>
                <a:spcPct val="90000"/>
              </a:lnSpc>
              <a:buNone/>
            </a:pPr>
            <a:r>
              <a:rPr lang="en-US" sz="2200" b="0" strike="noStrike" spc="-1">
                <a:solidFill>
                  <a:srgbClr val="000000"/>
                </a:solidFill>
                <a:highlight>
                  <a:srgbClr val="B2B2B2"/>
                </a:highlight>
                <a:latin typeface="Calibri Light"/>
              </a:rPr>
              <a:t>Data Collection</a:t>
            </a:r>
            <a:endParaRPr lang="en-US" sz="2200" b="0" strike="noStrike" spc="-1">
              <a:highlight>
                <a:srgbClr val="B2B2B2"/>
              </a:highlight>
              <a:latin typeface="Arial"/>
            </a:endParaRPr>
          </a:p>
        </p:txBody>
      </p:sp>
      <p:sp>
        <p:nvSpPr>
          <p:cNvPr id="148" name="TextBox 147"/>
          <p:cNvSpPr txBox="1"/>
          <p:nvPr/>
        </p:nvSpPr>
        <p:spPr>
          <a:xfrm>
            <a:off x="228600" y="1828800"/>
            <a:ext cx="9601200" cy="6022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The object that was attached to the encoder, along with the number of pulses per rotation we calculated to find the resolution in Rad/Pulse to define the accuracy of the test. </a:t>
            </a:r>
          </a:p>
        </p:txBody>
      </p:sp>
    </p:spTree>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49" name="TextBox 14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50" name="TextBox 149"/>
          <p:cNvSpPr txBox="1"/>
          <p:nvPr/>
        </p:nvSpPr>
        <p:spPr>
          <a:xfrm>
            <a:off x="3981157" y="484975"/>
            <a:ext cx="2286000" cy="400929"/>
          </a:xfrm>
          <a:prstGeom prst="rect">
            <a:avLst/>
          </a:prstGeom>
          <a:noFill/>
          <a:ln w="0">
            <a:noFill/>
          </a:ln>
        </p:spPr>
        <p:txBody>
          <a:bodyPr lIns="90000" tIns="45000" rIns="90000" bIns="45000" anchor="t">
            <a:noAutofit/>
          </a:bodyPr>
          <a:lstStyle/>
          <a:p>
            <a:pPr algn="ctr">
              <a:lnSpc>
                <a:spcPct val="90000"/>
              </a:lnSpc>
              <a:buNone/>
            </a:pPr>
            <a:r>
              <a:rPr lang="en-US" sz="2200" b="0" strike="noStrike" spc="-1" dirty="0">
                <a:solidFill>
                  <a:srgbClr val="000000"/>
                </a:solidFill>
                <a:highlight>
                  <a:srgbClr val="B2B2B2"/>
                </a:highlight>
                <a:latin typeface="Calibri Light"/>
              </a:rPr>
              <a:t>Data Analysis</a:t>
            </a:r>
            <a:endParaRPr lang="en-US" sz="2200" b="0" strike="noStrike" spc="-1" dirty="0">
              <a:highlight>
                <a:srgbClr val="B2B2B2"/>
              </a:highlight>
              <a:latin typeface="Arial"/>
            </a:endParaRPr>
          </a:p>
        </p:txBody>
      </p:sp>
      <p:graphicFrame>
        <p:nvGraphicFramePr>
          <p:cNvPr id="151" name="Table 2"/>
          <p:cNvGraphicFramePr/>
          <p:nvPr>
            <p:extLst>
              <p:ext uri="{D42A27DB-BD31-4B8C-83A1-F6EECF244321}">
                <p14:modId xmlns:p14="http://schemas.microsoft.com/office/powerpoint/2010/main" val="3019581672"/>
              </p:ext>
            </p:extLst>
          </p:nvPr>
        </p:nvGraphicFramePr>
        <p:xfrm>
          <a:off x="1975452" y="1745640"/>
          <a:ext cx="6129720" cy="2505609"/>
        </p:xfrm>
        <a:graphic>
          <a:graphicData uri="http://schemas.openxmlformats.org/drawingml/2006/table">
            <a:tbl>
              <a:tblPr/>
              <a:tblGrid>
                <a:gridCol w="1226160">
                  <a:extLst>
                    <a:ext uri="{9D8B030D-6E8A-4147-A177-3AD203B41FA5}">
                      <a16:colId xmlns:a16="http://schemas.microsoft.com/office/drawing/2014/main" val="20000"/>
                    </a:ext>
                  </a:extLst>
                </a:gridCol>
                <a:gridCol w="1226160">
                  <a:extLst>
                    <a:ext uri="{9D8B030D-6E8A-4147-A177-3AD203B41FA5}">
                      <a16:colId xmlns:a16="http://schemas.microsoft.com/office/drawing/2014/main" val="20001"/>
                    </a:ext>
                  </a:extLst>
                </a:gridCol>
                <a:gridCol w="1226160">
                  <a:extLst>
                    <a:ext uri="{9D8B030D-6E8A-4147-A177-3AD203B41FA5}">
                      <a16:colId xmlns:a16="http://schemas.microsoft.com/office/drawing/2014/main" val="20002"/>
                    </a:ext>
                  </a:extLst>
                </a:gridCol>
                <a:gridCol w="1226160">
                  <a:extLst>
                    <a:ext uri="{9D8B030D-6E8A-4147-A177-3AD203B41FA5}">
                      <a16:colId xmlns:a16="http://schemas.microsoft.com/office/drawing/2014/main" val="20003"/>
                    </a:ext>
                  </a:extLst>
                </a:gridCol>
                <a:gridCol w="1225080">
                  <a:extLst>
                    <a:ext uri="{9D8B030D-6E8A-4147-A177-3AD203B41FA5}">
                      <a16:colId xmlns:a16="http://schemas.microsoft.com/office/drawing/2014/main" val="20004"/>
                    </a:ext>
                  </a:extLst>
                </a:gridCol>
              </a:tblGrid>
              <a:tr h="524409">
                <a:tc>
                  <a:txBody>
                    <a:bodyPr/>
                    <a:lstStyle/>
                    <a:p>
                      <a:pPr algn="ctr">
                        <a:lnSpc>
                          <a:spcPct val="100000"/>
                        </a:lnSpc>
                        <a:buNone/>
                      </a:pPr>
                      <a:r>
                        <a:rPr lang="en-US" sz="1000" b="1" strike="noStrike" spc="-1">
                          <a:solidFill>
                            <a:srgbClr val="FFFFFF"/>
                          </a:solidFill>
                          <a:latin typeface="Calibri"/>
                        </a:rPr>
                        <a:t>Trial</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Number of pulses </a:t>
                      </a:r>
                      <a:endParaRPr lang="en-US" sz="1000" b="0" strike="noStrike" spc="-1">
                        <a:latin typeface="Times New Roman"/>
                      </a:endParaRPr>
                    </a:p>
                    <a:p>
                      <a:pPr algn="ctr">
                        <a:lnSpc>
                          <a:spcPct val="100000"/>
                        </a:lnSpc>
                        <a:buNone/>
                      </a:pPr>
                      <a:r>
                        <a:rPr lang="en-US" sz="1000" b="1" i="1" strike="noStrike" spc="-1">
                          <a:solidFill>
                            <a:srgbClr val="FFFFFF"/>
                          </a:solidFill>
                          <a:latin typeface="Calibri"/>
                        </a:rPr>
                        <a:t>N</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Encoder distance </a:t>
                      </a:r>
                      <a:br>
                        <a:rPr sz="1000"/>
                      </a:br>
                      <a:r>
                        <a:rPr lang="en-US" sz="1000" b="1" i="1" strike="noStrike" spc="-1">
                          <a:solidFill>
                            <a:srgbClr val="FFFFFF"/>
                          </a:solidFill>
                          <a:latin typeface="Calibri"/>
                        </a:rPr>
                        <a:t>r N</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Measured distance with ruler</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tc>
                  <a:txBody>
                    <a:bodyPr/>
                    <a:lstStyle/>
                    <a:p>
                      <a:pPr algn="ctr">
                        <a:lnSpc>
                          <a:spcPct val="100000"/>
                        </a:lnSpc>
                        <a:buNone/>
                      </a:pPr>
                      <a:r>
                        <a:rPr lang="en-US" sz="1000" b="1" strike="noStrike" spc="-1">
                          <a:solidFill>
                            <a:srgbClr val="FFFFFF"/>
                          </a:solidFill>
                          <a:latin typeface="Calibri"/>
                        </a:rPr>
                        <a:t>Percent difference </a:t>
                      </a:r>
                      <a:endParaRPr lang="en-US" sz="1000" b="0" strike="noStrike" spc="-1">
                        <a:latin typeface="Times New Roman"/>
                      </a:endParaRPr>
                    </a:p>
                    <a:p>
                      <a:pPr algn="ctr">
                        <a:lnSpc>
                          <a:spcPct val="100000"/>
                        </a:lnSpc>
                        <a:buNone/>
                      </a:pPr>
                      <a:r>
                        <a:rPr lang="en-US" sz="1000" b="1" strike="noStrike" spc="-1">
                          <a:solidFill>
                            <a:srgbClr val="FFFFFF"/>
                          </a:solidFill>
                          <a:latin typeface="Calibri"/>
                        </a:rPr>
                        <a:t>%</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38160">
                      <a:solidFill>
                        <a:srgbClr val="FFFFFF"/>
                      </a:solidFill>
                    </a:lnB>
                    <a:solidFill>
                      <a:srgbClr val="4472C4"/>
                    </a:solidFill>
                  </a:tcPr>
                </a:tc>
                <a:extLst>
                  <a:ext uri="{0D108BD9-81ED-4DB2-BD59-A6C34878D82A}">
                    <a16:rowId xmlns:a16="http://schemas.microsoft.com/office/drawing/2014/main" val="10000"/>
                  </a:ext>
                </a:extLst>
              </a:tr>
              <a:tr h="305640">
                <a:tc>
                  <a:txBody>
                    <a:bodyPr/>
                    <a:lstStyle/>
                    <a:p>
                      <a:pPr algn="ctr">
                        <a:lnSpc>
                          <a:spcPct val="100000"/>
                        </a:lnSpc>
                        <a:buNone/>
                      </a:pPr>
                      <a:r>
                        <a:rPr lang="en-US" sz="1000" b="1" strike="noStrike" spc="-1">
                          <a:solidFill>
                            <a:srgbClr val="FFFFFF"/>
                          </a:solidFill>
                          <a:latin typeface="Calibri"/>
                        </a:rPr>
                        <a:t>1</a:t>
                      </a:r>
                      <a:endParaRPr lang="en-US" sz="1000" b="0" strike="noStrike" spc="-1">
                        <a:latin typeface="Times New Roman"/>
                      </a:endParaRPr>
                    </a:p>
                  </a:txBody>
                  <a:tcPr marL="68400" marR="68400" anchor="ctr">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4472C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69</a:t>
                      </a:r>
                      <a:endParaRPr lang="en-US" sz="1000" b="0" strike="noStrike" spc="-1">
                        <a:latin typeface="Times New Roman"/>
                      </a:endParaRPr>
                    </a:p>
                  </a:txBody>
                  <a:tcPr marL="68400" marR="68400">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239.56</a:t>
                      </a:r>
                      <a:endParaRPr lang="en-US" sz="1000" b="0" strike="noStrike" spc="-1">
                        <a:latin typeface="Times New Roman"/>
                      </a:endParaRPr>
                    </a:p>
                  </a:txBody>
                  <a:tcPr marL="68400" marR="68400">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rowSpan="5">
                  <a:txBody>
                    <a:bodyPr/>
                    <a:lstStyle/>
                    <a:p>
                      <a:pPr algn="ctr">
                        <a:lnSpc>
                          <a:spcPct val="100000"/>
                        </a:lnSpc>
                        <a:buNone/>
                      </a:pPr>
                      <a:r>
                        <a:rPr lang="en-US" sz="1000" b="0" strike="noStrike" spc="-1">
                          <a:solidFill>
                            <a:srgbClr val="000000"/>
                          </a:solidFill>
                          <a:latin typeface="Times New Roman"/>
                          <a:ea typeface="SimSun"/>
                        </a:rPr>
                        <a:t> </a:t>
                      </a: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 </a:t>
                      </a:r>
                      <a:endParaRPr lang="en-US" sz="1000" b="0" strike="noStrike" spc="-1">
                        <a:latin typeface="Times New Roman"/>
                      </a:endParaRPr>
                    </a:p>
                    <a:p>
                      <a:pPr algn="ctr">
                        <a:lnSpc>
                          <a:spcPct val="100000"/>
                        </a:lnSpc>
                        <a:buNone/>
                      </a:pPr>
                      <a:endParaRPr lang="en-US" sz="1000" b="0" strike="noStrike" spc="-1">
                        <a:latin typeface="Times New Roman"/>
                      </a:endParaRPr>
                    </a:p>
                    <a:p>
                      <a:pPr algn="ctr">
                        <a:lnSpc>
                          <a:spcPct val="100000"/>
                        </a:lnSpc>
                        <a:buNone/>
                      </a:pPr>
                      <a:endParaRPr lang="en-US" sz="1000" b="0" strike="noStrike" spc="-1">
                        <a:latin typeface="Times New Roman"/>
                      </a:endParaRPr>
                    </a:p>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26cm</a:t>
                      </a:r>
                      <a:endParaRPr lang="en-US" sz="1000" b="0" strike="noStrike" spc="-1">
                        <a:latin typeface="Arial"/>
                      </a:endParaRPr>
                    </a:p>
                    <a:p>
                      <a:pPr algn="ctr">
                        <a:lnSpc>
                          <a:spcPct val="100000"/>
                        </a:lnSpc>
                        <a:buNone/>
                      </a:pPr>
                      <a:endParaRPr lang="en-US" sz="1000" b="0" strike="noStrike" spc="-1">
                        <a:latin typeface="Times New Roman"/>
                      </a:endParaRPr>
                    </a:p>
                    <a:p>
                      <a:pPr algn="ctr">
                        <a:lnSpc>
                          <a:spcPct val="100000"/>
                        </a:lnSpc>
                        <a:buNone/>
                      </a:pPr>
                      <a:endParaRPr lang="en-US" sz="1000" b="0" strike="noStrike" spc="-1">
                        <a:latin typeface="Times New Roman"/>
                      </a:endParaRPr>
                    </a:p>
                    <a:p>
                      <a:pPr algn="ctr">
                        <a:lnSpc>
                          <a:spcPct val="100000"/>
                        </a:lnSpc>
                        <a:buNone/>
                      </a:pPr>
                      <a:endParaRPr lang="en-US" sz="1000" b="0" strike="noStrike" spc="-1">
                        <a:latin typeface="Times New Roman"/>
                      </a:endParaRPr>
                    </a:p>
                  </a:txBody>
                  <a:tcPr marL="68400" marR="68400">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8.2%</a:t>
                      </a:r>
                      <a:endParaRPr lang="en-US" sz="1000" b="0" strike="noStrike" spc="-1">
                        <a:latin typeface="Times New Roman"/>
                      </a:endParaRPr>
                    </a:p>
                  </a:txBody>
                  <a:tcPr marL="68400" marR="68400">
                    <a:lnL w="12240">
                      <a:solidFill>
                        <a:srgbClr val="FFFFFF"/>
                      </a:solidFill>
                    </a:lnL>
                    <a:lnR w="12240">
                      <a:solidFill>
                        <a:srgbClr val="FFFFFF"/>
                      </a:solidFill>
                    </a:lnR>
                    <a:lnT w="38160" cap="flat" cmpd="sng" algn="ctr">
                      <a:solidFill>
                        <a:srgbClr val="FFFFFF"/>
                      </a:solidFill>
                      <a:prstDash val="solid"/>
                      <a:round/>
                      <a:headEnd type="none" w="med" len="med"/>
                      <a:tailEnd type="none" w="med" len="med"/>
                    </a:lnT>
                    <a:lnB w="12240">
                      <a:solidFill>
                        <a:srgbClr val="FFFFFF"/>
                      </a:solidFill>
                    </a:lnB>
                    <a:solidFill>
                      <a:srgbClr val="CFD5E9"/>
                    </a:solidFill>
                  </a:tcPr>
                </a:tc>
                <a:extLst>
                  <a:ext uri="{0D108BD9-81ED-4DB2-BD59-A6C34878D82A}">
                    <a16:rowId xmlns:a16="http://schemas.microsoft.com/office/drawing/2014/main" val="10001"/>
                  </a:ext>
                </a:extLst>
              </a:tr>
              <a:tr h="279720">
                <a:tc>
                  <a:txBody>
                    <a:bodyPr/>
                    <a:lstStyle/>
                    <a:p>
                      <a:pPr algn="ctr">
                        <a:lnSpc>
                          <a:spcPct val="100000"/>
                        </a:lnSpc>
                        <a:buNone/>
                      </a:pPr>
                      <a:r>
                        <a:rPr lang="en-US" sz="1000" b="1" strike="noStrike" spc="-1">
                          <a:solidFill>
                            <a:srgbClr val="FFFFFF"/>
                          </a:solidFill>
                          <a:latin typeface="Calibri"/>
                        </a:rPr>
                        <a:t>2</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70</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243.03</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vMerge="1">
                  <a:txBody>
                    <a:bodyPr/>
                    <a:lstStyle/>
                    <a:p>
                      <a:endParaRPr lang="en-US"/>
                    </a:p>
                  </a:txBody>
                  <a:tcPr marL="90000" marR="90000">
                    <a:solidFill>
                      <a:srgbClr val="729FCF"/>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8.4%</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extLst>
                  <a:ext uri="{0D108BD9-81ED-4DB2-BD59-A6C34878D82A}">
                    <a16:rowId xmlns:a16="http://schemas.microsoft.com/office/drawing/2014/main" val="10002"/>
                  </a:ext>
                </a:extLst>
              </a:tr>
              <a:tr h="261360">
                <a:tc>
                  <a:txBody>
                    <a:bodyPr/>
                    <a:lstStyle/>
                    <a:p>
                      <a:pPr algn="ctr">
                        <a:lnSpc>
                          <a:spcPct val="100000"/>
                        </a:lnSpc>
                        <a:buNone/>
                      </a:pPr>
                      <a:r>
                        <a:rPr lang="en-US" sz="1000" b="1" strike="noStrike" spc="-1">
                          <a:solidFill>
                            <a:srgbClr val="FFFFFF"/>
                          </a:solidFill>
                          <a:latin typeface="Calibri"/>
                        </a:rPr>
                        <a:t>3</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69</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239.56</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vMerge="1">
                  <a:txBody>
                    <a:bodyPr/>
                    <a:lstStyle/>
                    <a:p>
                      <a:endParaRPr lang="en-US"/>
                    </a:p>
                  </a:txBody>
                  <a:tcPr marL="90000" marR="90000">
                    <a:solidFill>
                      <a:srgbClr val="729FCF"/>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8.2%</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extLst>
                  <a:ext uri="{0D108BD9-81ED-4DB2-BD59-A6C34878D82A}">
                    <a16:rowId xmlns:a16="http://schemas.microsoft.com/office/drawing/2014/main" val="10003"/>
                  </a:ext>
                </a:extLst>
              </a:tr>
              <a:tr h="278280">
                <a:tc>
                  <a:txBody>
                    <a:bodyPr/>
                    <a:lstStyle/>
                    <a:p>
                      <a:pPr algn="ctr">
                        <a:lnSpc>
                          <a:spcPct val="100000"/>
                        </a:lnSpc>
                        <a:buNone/>
                      </a:pPr>
                      <a:r>
                        <a:rPr lang="en-US" sz="1000" b="1" strike="noStrike" spc="-1">
                          <a:solidFill>
                            <a:srgbClr val="FFFFFF"/>
                          </a:solidFill>
                          <a:latin typeface="Calibri"/>
                        </a:rPr>
                        <a:t>4</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71</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246.51</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tc vMerge="1">
                  <a:txBody>
                    <a:bodyPr/>
                    <a:lstStyle/>
                    <a:p>
                      <a:endParaRPr lang="en-US"/>
                    </a:p>
                  </a:txBody>
                  <a:tcPr marL="90000" marR="90000">
                    <a:solidFill>
                      <a:srgbClr val="729FCF"/>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8.5%</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E8EBF4"/>
                    </a:solidFill>
                  </a:tcPr>
                </a:tc>
                <a:extLst>
                  <a:ext uri="{0D108BD9-81ED-4DB2-BD59-A6C34878D82A}">
                    <a16:rowId xmlns:a16="http://schemas.microsoft.com/office/drawing/2014/main" val="10004"/>
                  </a:ext>
                </a:extLst>
              </a:tr>
              <a:tr h="259920">
                <a:tc>
                  <a:txBody>
                    <a:bodyPr/>
                    <a:lstStyle/>
                    <a:p>
                      <a:pPr algn="ctr">
                        <a:lnSpc>
                          <a:spcPct val="100000"/>
                        </a:lnSpc>
                        <a:buNone/>
                      </a:pPr>
                      <a:r>
                        <a:rPr lang="en-US" sz="1000" b="1" strike="noStrike" spc="-1">
                          <a:solidFill>
                            <a:srgbClr val="FFFFFF"/>
                          </a:solidFill>
                          <a:latin typeface="Calibri"/>
                        </a:rPr>
                        <a:t>5</a:t>
                      </a:r>
                      <a:endParaRPr lang="en-US" sz="1000" b="0" strike="noStrike" spc="-1">
                        <a:latin typeface="Times New Roman"/>
                      </a:endParaRPr>
                    </a:p>
                  </a:txBody>
                  <a:tcPr marL="68400" marR="68400" anchor="ctr">
                    <a:lnL w="12240">
                      <a:solidFill>
                        <a:srgbClr val="FFFFFF"/>
                      </a:solidFill>
                    </a:lnL>
                    <a:lnR w="12240">
                      <a:solidFill>
                        <a:srgbClr val="FFFFFF"/>
                      </a:solidFill>
                    </a:lnR>
                    <a:lnT w="12240">
                      <a:solidFill>
                        <a:srgbClr val="FFFFFF"/>
                      </a:solidFill>
                    </a:lnT>
                    <a:lnB w="12240">
                      <a:solidFill>
                        <a:srgbClr val="FFFFFF"/>
                      </a:solidFill>
                    </a:lnB>
                    <a:solidFill>
                      <a:srgbClr val="4472C4"/>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70</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a:txBody>
                    <a:bodyPr/>
                    <a:lstStyle/>
                    <a:p>
                      <a:pPr algn="ctr">
                        <a:lnSpc>
                          <a:spcPct val="100000"/>
                        </a:lnSpc>
                        <a:buNone/>
                      </a:pPr>
                      <a:endParaRPr lang="en-US" sz="1000" b="0" strike="noStrike" spc="-1">
                        <a:latin typeface="Times New Roman"/>
                      </a:endParaRPr>
                    </a:p>
                    <a:p>
                      <a:pPr algn="ctr">
                        <a:lnSpc>
                          <a:spcPct val="100000"/>
                        </a:lnSpc>
                        <a:buNone/>
                      </a:pPr>
                      <a:r>
                        <a:rPr lang="en-US" sz="1000" b="0" strike="noStrike" spc="-1">
                          <a:solidFill>
                            <a:srgbClr val="000000"/>
                          </a:solidFill>
                          <a:latin typeface="Times New Roman"/>
                          <a:ea typeface="SimSun"/>
                        </a:rPr>
                        <a:t>243.03</a:t>
                      </a:r>
                      <a:endParaRPr lang="en-US" sz="1000" b="0" strike="noStrike" spc="-1">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tc vMerge="1">
                  <a:txBody>
                    <a:bodyPr/>
                    <a:lstStyle/>
                    <a:p>
                      <a:endParaRPr lang="en-US"/>
                    </a:p>
                  </a:txBody>
                  <a:tcPr marL="90000" marR="90000">
                    <a:solidFill>
                      <a:srgbClr val="729FCF"/>
                    </a:solidFill>
                  </a:tcPr>
                </a:tc>
                <a:tc>
                  <a:txBody>
                    <a:bodyPr/>
                    <a:lstStyle/>
                    <a:p>
                      <a:pPr algn="ctr">
                        <a:lnSpc>
                          <a:spcPct val="100000"/>
                        </a:lnSpc>
                        <a:buNone/>
                      </a:pPr>
                      <a:endParaRPr lang="en-US" sz="1000" b="0" strike="noStrike" spc="-1" dirty="0">
                        <a:latin typeface="Times New Roman"/>
                      </a:endParaRPr>
                    </a:p>
                    <a:p>
                      <a:pPr algn="ctr">
                        <a:lnSpc>
                          <a:spcPct val="100000"/>
                        </a:lnSpc>
                        <a:buNone/>
                      </a:pPr>
                      <a:r>
                        <a:rPr lang="en-US" sz="1000" b="0" strike="noStrike" spc="-1" dirty="0">
                          <a:solidFill>
                            <a:srgbClr val="000000"/>
                          </a:solidFill>
                          <a:latin typeface="Times New Roman"/>
                          <a:ea typeface="SimSun"/>
                        </a:rPr>
                        <a:t>8.4%</a:t>
                      </a:r>
                      <a:endParaRPr lang="en-US" sz="1000" b="0" strike="noStrike" spc="-1" dirty="0">
                        <a:latin typeface="Times New Roman"/>
                      </a:endParaRPr>
                    </a:p>
                  </a:txBody>
                  <a:tcPr marL="68400" marR="68400">
                    <a:lnL w="12240">
                      <a:solidFill>
                        <a:srgbClr val="FFFFFF"/>
                      </a:solidFill>
                    </a:lnL>
                    <a:lnR w="12240">
                      <a:solidFill>
                        <a:srgbClr val="FFFFFF"/>
                      </a:solidFill>
                    </a:lnR>
                    <a:lnT w="12240">
                      <a:solidFill>
                        <a:srgbClr val="FFFFFF"/>
                      </a:solidFill>
                    </a:lnT>
                    <a:lnB w="12240">
                      <a:solidFill>
                        <a:srgbClr val="FFFFFF"/>
                      </a:solidFill>
                    </a:lnB>
                    <a:solidFill>
                      <a:srgbClr val="CFD5E9"/>
                    </a:solidFill>
                  </a:tcPr>
                </a:tc>
                <a:extLst>
                  <a:ext uri="{0D108BD9-81ED-4DB2-BD59-A6C34878D82A}">
                    <a16:rowId xmlns:a16="http://schemas.microsoft.com/office/drawing/2014/main" val="10005"/>
                  </a:ext>
                </a:extLst>
              </a:tr>
            </a:tbl>
          </a:graphicData>
        </a:graphic>
      </p:graphicFrame>
      <p:sp>
        <p:nvSpPr>
          <p:cNvPr id="152" name="TextBox 151"/>
          <p:cNvSpPr txBox="1"/>
          <p:nvPr/>
        </p:nvSpPr>
        <p:spPr>
          <a:xfrm>
            <a:off x="457200" y="914400"/>
            <a:ext cx="9601200" cy="60228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Doing 5 trials, along with the calculations of rads/pulse, this will give the data needed to provide the level of precision with measurement. </a:t>
            </a:r>
          </a:p>
        </p:txBody>
      </p:sp>
    </p:spTree>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3" name="TextBox 152"/>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54" name="TextBox 153"/>
          <p:cNvSpPr txBox="1"/>
          <p:nvPr/>
        </p:nvSpPr>
        <p:spPr>
          <a:xfrm>
            <a:off x="4249440" y="457200"/>
            <a:ext cx="1922760" cy="430200"/>
          </a:xfrm>
          <a:prstGeom prst="rect">
            <a:avLst/>
          </a:prstGeom>
          <a:noFill/>
          <a:ln w="0">
            <a:noFill/>
          </a:ln>
        </p:spPr>
        <p:txBody>
          <a:bodyPr lIns="90000" tIns="45000" rIns="90000" bIns="45000" anchor="t">
            <a:noAutofit/>
          </a:bodyPr>
          <a:lstStyle/>
          <a:p>
            <a:r>
              <a:rPr lang="en-US" sz="2400" b="0" strike="noStrike" spc="-1">
                <a:highlight>
                  <a:srgbClr val="B2B2B2"/>
                </a:highlight>
                <a:latin typeface="Arial"/>
              </a:rPr>
              <a:t>Conclusions:</a:t>
            </a:r>
            <a:endParaRPr lang="en-US" sz="2400" b="0" strike="noStrike" spc="-1">
              <a:latin typeface="Arial"/>
            </a:endParaRPr>
          </a:p>
        </p:txBody>
      </p:sp>
      <p:sp>
        <p:nvSpPr>
          <p:cNvPr id="155" name="TextBox 154"/>
          <p:cNvSpPr txBox="1"/>
          <p:nvPr/>
        </p:nvSpPr>
        <p:spPr>
          <a:xfrm>
            <a:off x="0" y="914400"/>
            <a:ext cx="10058400" cy="4755600"/>
          </a:xfrm>
          <a:prstGeom prst="rect">
            <a:avLst/>
          </a:prstGeom>
          <a:noFill/>
          <a:ln w="0">
            <a:noFill/>
          </a:ln>
        </p:spPr>
        <p:txBody>
          <a:bodyPr lIns="90000" tIns="45000" rIns="90000" bIns="45000" anchor="t">
            <a:noAutofit/>
          </a:bodyPr>
          <a:lstStyle/>
          <a:p>
            <a:r>
              <a:rPr lang="en-US" sz="2400" b="0" strike="noStrike" spc="-1">
                <a:solidFill>
                  <a:srgbClr val="000000"/>
                </a:solidFill>
                <a:highlight>
                  <a:srgbClr val="B2B2B2"/>
                </a:highlight>
                <a:latin typeface="Calibri"/>
              </a:rPr>
              <a:t>Discuss the results and comment on the reasons for errors.</a:t>
            </a:r>
            <a:r>
              <a:rPr lang="en-US" sz="2800" b="0" strike="noStrike" spc="-1">
                <a:solidFill>
                  <a:srgbClr val="000000"/>
                </a:solidFill>
                <a:highlight>
                  <a:srgbClr val="B2B2B2"/>
                </a:highlight>
                <a:latin typeface="Calibri"/>
              </a:rPr>
              <a:t> </a:t>
            </a:r>
            <a:endParaRPr lang="en-US" sz="2800" b="0" strike="noStrike" spc="-1">
              <a:latin typeface="Arial"/>
            </a:endParaRPr>
          </a:p>
          <a:p>
            <a:r>
              <a:rPr lang="en-US" sz="1600" b="0" strike="noStrike" spc="-1">
                <a:solidFill>
                  <a:srgbClr val="000000"/>
                </a:solidFill>
                <a:highlight>
                  <a:srgbClr val="B2B2B2"/>
                </a:highlight>
                <a:latin typeface="Calibri"/>
              </a:rPr>
              <a:t>The results were fairly close to each other on each attempt. Some potential flaws I observed was the inability to travel perfectly straight. This will add slight deviations to a linear measurement. Another I saw during my practice runs, was traveling to fast for the encoder to recognize it had rotated. </a:t>
            </a:r>
            <a:endParaRPr lang="en-US" sz="1600" b="0" strike="noStrike" spc="-1">
              <a:latin typeface="Arial"/>
            </a:endParaRPr>
          </a:p>
          <a:p>
            <a:endParaRPr lang="en-US" sz="2400" b="0" strike="noStrike" spc="-1">
              <a:latin typeface="Arial"/>
            </a:endParaRPr>
          </a:p>
          <a:p>
            <a:endParaRPr lang="en-US" sz="2400" b="0" strike="noStrike" spc="-1">
              <a:latin typeface="Arial"/>
            </a:endParaRPr>
          </a:p>
          <a:p>
            <a:endParaRPr lang="en-US" sz="2400" b="0" strike="noStrike" spc="-1">
              <a:latin typeface="Arial"/>
            </a:endParaRPr>
          </a:p>
          <a:p>
            <a:r>
              <a:rPr lang="en-US" sz="2400" b="0" strike="noStrike" spc="-1">
                <a:solidFill>
                  <a:srgbClr val="000000"/>
                </a:solidFill>
                <a:highlight>
                  <a:srgbClr val="B2B2B2"/>
                </a:highlight>
                <a:latin typeface="Calibri"/>
              </a:rPr>
              <a:t>What are some applications of this measuring technique? Could this measuring system be used to measure surfaces that are not flat?</a:t>
            </a:r>
            <a:endParaRPr lang="en-US" sz="2400" b="0" strike="noStrike" spc="-1">
              <a:latin typeface="Arial"/>
            </a:endParaRPr>
          </a:p>
          <a:p>
            <a:r>
              <a:rPr lang="en-US" sz="1600" b="0" strike="noStrike" spc="-1">
                <a:solidFill>
                  <a:srgbClr val="000000"/>
                </a:solidFill>
                <a:highlight>
                  <a:srgbClr val="B2B2B2"/>
                </a:highlight>
                <a:latin typeface="Calibri"/>
              </a:rPr>
              <a:t>Some applications would be measuring the length of a field or room. Would also work well for measuring square footage of an area. This could easily used for measuring features or surfaces that are not flat. The measurement would be linear, therefore, that would have to be understood and converted for whatever the application is</a:t>
            </a:r>
            <a:r>
              <a:rPr lang="en-US" sz="1600" b="0" strike="noStrike" spc="-1">
                <a:solidFill>
                  <a:srgbClr val="000000"/>
                </a:solidFill>
                <a:latin typeface="Calibri"/>
              </a:rPr>
              <a:t>.</a:t>
            </a:r>
            <a:endParaRPr lang="en-US" sz="1600" b="0" strike="noStrike" spc="-1">
              <a:latin typeface="Arial"/>
            </a:endParaRPr>
          </a:p>
        </p:txBody>
      </p:sp>
    </p:spTree>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6" name="TextBox 155"/>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57" name="TextBox 156"/>
          <p:cNvSpPr txBox="1"/>
          <p:nvPr/>
        </p:nvSpPr>
        <p:spPr>
          <a:xfrm>
            <a:off x="4249440" y="457200"/>
            <a:ext cx="1787040" cy="430200"/>
          </a:xfrm>
          <a:prstGeom prst="rect">
            <a:avLst/>
          </a:prstGeom>
          <a:noFill/>
          <a:ln w="0">
            <a:noFill/>
          </a:ln>
        </p:spPr>
        <p:txBody>
          <a:bodyPr lIns="90000" tIns="45000" rIns="90000" bIns="45000" anchor="t">
            <a:noAutofit/>
          </a:bodyPr>
          <a:lstStyle/>
          <a:p>
            <a:r>
              <a:rPr lang="en-US" sz="2400" b="0" strike="noStrike" spc="-1">
                <a:highlight>
                  <a:srgbClr val="B2B2B2"/>
                </a:highlight>
                <a:latin typeface="Arial"/>
              </a:rPr>
              <a:t>Challenges:</a:t>
            </a:r>
            <a:endParaRPr lang="en-US" sz="2400" b="0" strike="noStrike" spc="-1">
              <a:latin typeface="Arial"/>
            </a:endParaRPr>
          </a:p>
        </p:txBody>
      </p:sp>
      <p:sp>
        <p:nvSpPr>
          <p:cNvPr id="158" name="TextBox 157"/>
          <p:cNvSpPr txBox="1"/>
          <p:nvPr/>
        </p:nvSpPr>
        <p:spPr>
          <a:xfrm>
            <a:off x="0" y="914400"/>
            <a:ext cx="10058400" cy="4755600"/>
          </a:xfrm>
          <a:prstGeom prst="rect">
            <a:avLst/>
          </a:prstGeom>
          <a:noFill/>
          <a:ln w="0">
            <a:noFill/>
          </a:ln>
        </p:spPr>
        <p:txBody>
          <a:bodyPr lIns="90000" tIns="45000" rIns="90000" bIns="45000" anchor="t">
            <a:noAutofit/>
          </a:bodyPr>
          <a:lstStyle/>
          <a:p>
            <a:r>
              <a:rPr lang="en-US" sz="1600" b="0" strike="noStrike" spc="-1">
                <a:solidFill>
                  <a:srgbClr val="000000"/>
                </a:solidFill>
                <a:highlight>
                  <a:srgbClr val="B2B2B2"/>
                </a:highlight>
                <a:latin typeface="Calibri"/>
              </a:rPr>
              <a:t>The largest challenges with this lab was making sure the object that was attached to the encoder was snug enough to not slip, along with, having a surface that enough friction could be created to actually overcome the tension inside the encoder.</a:t>
            </a:r>
            <a:endParaRPr lang="en-US" sz="1600" b="0" strike="noStrike" spc="-1">
              <a:latin typeface="Arial"/>
            </a:endParaRPr>
          </a:p>
          <a:p>
            <a:r>
              <a:rPr lang="en-US" sz="1600" b="0" strike="noStrike" spc="-1">
                <a:solidFill>
                  <a:srgbClr val="000000"/>
                </a:solidFill>
                <a:highlight>
                  <a:srgbClr val="B2B2B2"/>
                </a:highlight>
                <a:latin typeface="Calibri"/>
              </a:rPr>
              <a:t> </a:t>
            </a:r>
            <a:endParaRPr lang="en-US" sz="1600" b="0" strike="noStrike" spc="-1">
              <a:latin typeface="Arial"/>
            </a:endParaRPr>
          </a:p>
          <a:p>
            <a:r>
              <a:rPr lang="en-US" sz="1600" b="0" strike="noStrike" spc="-1">
                <a:solidFill>
                  <a:srgbClr val="000000"/>
                </a:solidFill>
                <a:highlight>
                  <a:srgbClr val="B2B2B2"/>
                </a:highlight>
                <a:latin typeface="Calibri"/>
              </a:rPr>
              <a:t>Another challenge was making sure to run the encoder in a straight line with no deviations so as to have as straight a line as possible.  </a:t>
            </a:r>
            <a:endParaRPr lang="en-US" sz="1600" b="0" strike="noStrike" spc="-1">
              <a:latin typeface="Arial"/>
            </a:endParaRPr>
          </a:p>
          <a:p>
            <a:endParaRPr lang="en-US" sz="2400" b="0" strike="noStrike" spc="-1">
              <a:latin typeface="Arial"/>
            </a:endParaRPr>
          </a:p>
        </p:txBody>
      </p:sp>
    </p:spTree>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160" name="TextBox 159"/>
          <p:cNvSpPr txBox="1"/>
          <p:nvPr/>
        </p:nvSpPr>
        <p:spPr>
          <a:xfrm>
            <a:off x="3429000" y="492840"/>
            <a:ext cx="3242520" cy="346320"/>
          </a:xfrm>
          <a:prstGeom prst="rect">
            <a:avLst/>
          </a:prstGeom>
          <a:noFill/>
          <a:ln w="0">
            <a:noFill/>
          </a:ln>
        </p:spPr>
        <p:txBody>
          <a:bodyPr lIns="90000" tIns="45000" rIns="90000" bIns="45000" anchor="t">
            <a:noAutofit/>
          </a:bodyPr>
          <a:lstStyle/>
          <a:p>
            <a:r>
              <a:rPr lang="en-US" sz="1800" b="0" strike="noStrike" spc="-1">
                <a:highlight>
                  <a:srgbClr val="B2B2B2"/>
                </a:highlight>
                <a:latin typeface="Arial"/>
              </a:rPr>
              <a:t>HALL EFFECT EXPERIMENT</a:t>
            </a:r>
            <a:endParaRPr lang="en-US" sz="1800" b="0" strike="noStrike" spc="-1">
              <a:latin typeface="Arial"/>
            </a:endParaRPr>
          </a:p>
        </p:txBody>
      </p:sp>
      <p:sp>
        <p:nvSpPr>
          <p:cNvPr id="2" name="TextBox 1">
            <a:extLst>
              <a:ext uri="{FF2B5EF4-FFF2-40B4-BE49-F238E27FC236}">
                <a16:creationId xmlns:a16="http://schemas.microsoft.com/office/drawing/2014/main" id="{8DD99E9C-1412-9B35-CABB-C74454AD7ADA}"/>
              </a:ext>
            </a:extLst>
          </p:cNvPr>
          <p:cNvSpPr txBox="1"/>
          <p:nvPr/>
        </p:nvSpPr>
        <p:spPr>
          <a:xfrm>
            <a:off x="287709" y="1737359"/>
            <a:ext cx="9713742" cy="646331"/>
          </a:xfrm>
          <a:prstGeom prst="rect">
            <a:avLst/>
          </a:prstGeom>
          <a:solidFill>
            <a:schemeClr val="bg1">
              <a:lumMod val="75000"/>
            </a:schemeClr>
          </a:solidFill>
        </p:spPr>
        <p:txBody>
          <a:bodyPr wrap="square" rtlCol="0">
            <a:spAutoFit/>
          </a:bodyPr>
          <a:lstStyle/>
          <a:p>
            <a:r>
              <a:rPr lang="en-US" dirty="0"/>
              <a:t>This last experiment was to test how a Hall Effect sensor works in relation to a magnet entering into the region of the sensor.</a:t>
            </a:r>
          </a:p>
        </p:txBody>
      </p:sp>
    </p:spTree>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2" name="TextBox 1">
            <a:extLst>
              <a:ext uri="{FF2B5EF4-FFF2-40B4-BE49-F238E27FC236}">
                <a16:creationId xmlns:a16="http://schemas.microsoft.com/office/drawing/2014/main" id="{8DD99E9C-1412-9B35-CABB-C74454AD7ADA}"/>
              </a:ext>
            </a:extLst>
          </p:cNvPr>
          <p:cNvSpPr txBox="1"/>
          <p:nvPr/>
        </p:nvSpPr>
        <p:spPr>
          <a:xfrm>
            <a:off x="1751429" y="3656355"/>
            <a:ext cx="2955388" cy="1477328"/>
          </a:xfrm>
          <a:prstGeom prst="rect">
            <a:avLst/>
          </a:prstGeom>
          <a:solidFill>
            <a:schemeClr val="bg1">
              <a:lumMod val="75000"/>
            </a:schemeClr>
          </a:solidFill>
        </p:spPr>
        <p:txBody>
          <a:bodyPr wrap="square" rtlCol="0">
            <a:spAutoFit/>
          </a:bodyPr>
          <a:lstStyle/>
          <a:p>
            <a:pPr lvl="0"/>
            <a:r>
              <a:rPr lang="en-US" dirty="0"/>
              <a:t>Materials List: </a:t>
            </a:r>
          </a:p>
          <a:p>
            <a:pPr marL="285750" lvl="0" indent="-285750">
              <a:buFont typeface="Arial" panose="020B0604020202020204" pitchFamily="34" charset="0"/>
              <a:buChar char="•"/>
            </a:pPr>
            <a:r>
              <a:rPr lang="en-US" dirty="0"/>
              <a:t>ESP32 microprocessor </a:t>
            </a:r>
          </a:p>
          <a:p>
            <a:pPr marL="285750" lvl="0" indent="-285750">
              <a:buFont typeface="Arial" panose="020B0604020202020204" pitchFamily="34" charset="0"/>
              <a:buChar char="•"/>
            </a:pPr>
            <a:r>
              <a:rPr lang="en-US" dirty="0"/>
              <a:t>Micro-USB cable</a:t>
            </a:r>
          </a:p>
          <a:p>
            <a:pPr marL="285750" lvl="0" indent="-285750">
              <a:buFont typeface="Arial" panose="020B0604020202020204" pitchFamily="34" charset="0"/>
              <a:buChar char="•"/>
            </a:pPr>
            <a:r>
              <a:rPr lang="en-US" dirty="0"/>
              <a:t>Magnet</a:t>
            </a:r>
          </a:p>
          <a:p>
            <a:endParaRPr lang="en-US" dirty="0"/>
          </a:p>
        </p:txBody>
      </p:sp>
      <p:pic>
        <p:nvPicPr>
          <p:cNvPr id="3" name="Picture 2">
            <a:extLst>
              <a:ext uri="{FF2B5EF4-FFF2-40B4-BE49-F238E27FC236}">
                <a16:creationId xmlns:a16="http://schemas.microsoft.com/office/drawing/2014/main" id="{D60F1F61-96F6-B32C-3442-D7D17D192E99}"/>
              </a:ext>
            </a:extLst>
          </p:cNvPr>
          <p:cNvPicPr>
            <a:picLocks noChangeAspect="1"/>
          </p:cNvPicPr>
          <p:nvPr/>
        </p:nvPicPr>
        <p:blipFill>
          <a:blip r:embed="rId3"/>
          <a:stretch>
            <a:fillRect/>
          </a:stretch>
        </p:blipFill>
        <p:spPr>
          <a:xfrm>
            <a:off x="4880896" y="2788953"/>
            <a:ext cx="4969329" cy="2794117"/>
          </a:xfrm>
          <a:prstGeom prst="rect">
            <a:avLst/>
          </a:prstGeom>
        </p:spPr>
      </p:pic>
      <p:sp>
        <p:nvSpPr>
          <p:cNvPr id="4" name="TextBox 3">
            <a:extLst>
              <a:ext uri="{FF2B5EF4-FFF2-40B4-BE49-F238E27FC236}">
                <a16:creationId xmlns:a16="http://schemas.microsoft.com/office/drawing/2014/main" id="{C343671E-EDF0-5770-79D2-57E12645C403}"/>
              </a:ext>
            </a:extLst>
          </p:cNvPr>
          <p:cNvSpPr txBox="1"/>
          <p:nvPr/>
        </p:nvSpPr>
        <p:spPr>
          <a:xfrm>
            <a:off x="685482" y="1275531"/>
            <a:ext cx="8709660" cy="923330"/>
          </a:xfrm>
          <a:prstGeom prst="rect">
            <a:avLst/>
          </a:prstGeom>
          <a:solidFill>
            <a:schemeClr val="bg1">
              <a:lumMod val="75000"/>
            </a:schemeClr>
          </a:solidFill>
        </p:spPr>
        <p:txBody>
          <a:bodyPr wrap="square" rtlCol="0">
            <a:spAutoFit/>
          </a:bodyPr>
          <a:lstStyle/>
          <a:p>
            <a:r>
              <a:rPr lang="en-US" dirty="0"/>
              <a:t>This is the materials list, along with a microprocessor hooked and running. I also happened to use a breadboard in this instance, as I wanted the board a bit more secure while attempting the experiment, however, it is was not necessary. </a:t>
            </a:r>
          </a:p>
        </p:txBody>
      </p:sp>
    </p:spTree>
    <p:extLst>
      <p:ext uri="{BB962C8B-B14F-4D97-AF65-F5344CB8AC3E}">
        <p14:creationId xmlns:p14="http://schemas.microsoft.com/office/powerpoint/2010/main" val="270631391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 name="TextBox 3">
            <a:extLst>
              <a:ext uri="{FF2B5EF4-FFF2-40B4-BE49-F238E27FC236}">
                <a16:creationId xmlns:a16="http://schemas.microsoft.com/office/drawing/2014/main" id="{C343671E-EDF0-5770-79D2-57E12645C403}"/>
              </a:ext>
            </a:extLst>
          </p:cNvPr>
          <p:cNvSpPr txBox="1"/>
          <p:nvPr/>
        </p:nvSpPr>
        <p:spPr>
          <a:xfrm>
            <a:off x="685482" y="1275531"/>
            <a:ext cx="8709660" cy="646331"/>
          </a:xfrm>
          <a:prstGeom prst="rect">
            <a:avLst/>
          </a:prstGeom>
          <a:solidFill>
            <a:schemeClr val="bg1">
              <a:lumMod val="75000"/>
            </a:schemeClr>
          </a:solidFill>
        </p:spPr>
        <p:txBody>
          <a:bodyPr wrap="square" rtlCol="0">
            <a:spAutoFit/>
          </a:bodyPr>
          <a:lstStyle/>
          <a:p>
            <a:r>
              <a:rPr lang="en-US" dirty="0"/>
              <a:t>As in all the experiments used within this presentation, the Arduino IDE was utilized in the coding of the board. </a:t>
            </a:r>
          </a:p>
        </p:txBody>
      </p:sp>
      <p:pic>
        <p:nvPicPr>
          <p:cNvPr id="5" name="Picture 4">
            <a:extLst>
              <a:ext uri="{FF2B5EF4-FFF2-40B4-BE49-F238E27FC236}">
                <a16:creationId xmlns:a16="http://schemas.microsoft.com/office/drawing/2014/main" id="{3BF67328-BD7F-82C6-9C83-9FBA67C37427}"/>
              </a:ext>
            </a:extLst>
          </p:cNvPr>
          <p:cNvPicPr>
            <a:picLocks noChangeAspect="1"/>
          </p:cNvPicPr>
          <p:nvPr/>
        </p:nvPicPr>
        <p:blipFill>
          <a:blip r:embed="rId3"/>
          <a:stretch>
            <a:fillRect/>
          </a:stretch>
        </p:blipFill>
        <p:spPr>
          <a:xfrm>
            <a:off x="3042807" y="1985016"/>
            <a:ext cx="4203546" cy="3685534"/>
          </a:xfrm>
          <a:prstGeom prst="rect">
            <a:avLst/>
          </a:prstGeom>
        </p:spPr>
      </p:pic>
    </p:spTree>
    <p:extLst>
      <p:ext uri="{BB962C8B-B14F-4D97-AF65-F5344CB8AC3E}">
        <p14:creationId xmlns:p14="http://schemas.microsoft.com/office/powerpoint/2010/main" val="3174334248"/>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 name="TextBox 3">
            <a:extLst>
              <a:ext uri="{FF2B5EF4-FFF2-40B4-BE49-F238E27FC236}">
                <a16:creationId xmlns:a16="http://schemas.microsoft.com/office/drawing/2014/main" id="{C343671E-EDF0-5770-79D2-57E12645C403}"/>
              </a:ext>
            </a:extLst>
          </p:cNvPr>
          <p:cNvSpPr txBox="1"/>
          <p:nvPr/>
        </p:nvSpPr>
        <p:spPr>
          <a:xfrm>
            <a:off x="685482" y="628417"/>
            <a:ext cx="8709660" cy="1200329"/>
          </a:xfrm>
          <a:prstGeom prst="rect">
            <a:avLst/>
          </a:prstGeom>
          <a:solidFill>
            <a:schemeClr val="bg1">
              <a:lumMod val="75000"/>
            </a:schemeClr>
          </a:solidFill>
        </p:spPr>
        <p:txBody>
          <a:bodyPr wrap="square" rtlCol="0">
            <a:spAutoFit/>
          </a:bodyPr>
          <a:lstStyle/>
          <a:p>
            <a:r>
              <a:rPr lang="en-US" dirty="0"/>
              <a:t>Once the magnet was brought within a range of the Hall sensor, and then flipped over and repeated, that data was then inserted into a spreadsheet to create a line chart to show what happens with first the south end of the magnet was brought into range of the sensor, then the north end was brought into range. </a:t>
            </a:r>
          </a:p>
        </p:txBody>
      </p:sp>
      <p:pic>
        <p:nvPicPr>
          <p:cNvPr id="2" name="Picture 1">
            <a:extLst>
              <a:ext uri="{FF2B5EF4-FFF2-40B4-BE49-F238E27FC236}">
                <a16:creationId xmlns:a16="http://schemas.microsoft.com/office/drawing/2014/main" id="{70249361-4D51-3EBF-8B60-E985A1D71840}"/>
              </a:ext>
            </a:extLst>
          </p:cNvPr>
          <p:cNvPicPr>
            <a:picLocks noChangeAspect="1"/>
          </p:cNvPicPr>
          <p:nvPr/>
        </p:nvPicPr>
        <p:blipFill>
          <a:blip r:embed="rId3"/>
          <a:stretch>
            <a:fillRect/>
          </a:stretch>
        </p:blipFill>
        <p:spPr>
          <a:xfrm>
            <a:off x="2770749" y="2312323"/>
            <a:ext cx="4953631" cy="3058964"/>
          </a:xfrm>
          <a:prstGeom prst="rect">
            <a:avLst/>
          </a:prstGeom>
        </p:spPr>
      </p:pic>
    </p:spTree>
    <p:extLst>
      <p:ext uri="{BB962C8B-B14F-4D97-AF65-F5344CB8AC3E}">
        <p14:creationId xmlns:p14="http://schemas.microsoft.com/office/powerpoint/2010/main" val="3254226598"/>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 name="TextBox 3">
            <a:extLst>
              <a:ext uri="{FF2B5EF4-FFF2-40B4-BE49-F238E27FC236}">
                <a16:creationId xmlns:a16="http://schemas.microsoft.com/office/drawing/2014/main" id="{C343671E-EDF0-5770-79D2-57E12645C403}"/>
              </a:ext>
            </a:extLst>
          </p:cNvPr>
          <p:cNvSpPr txBox="1"/>
          <p:nvPr/>
        </p:nvSpPr>
        <p:spPr>
          <a:xfrm>
            <a:off x="4372456" y="500774"/>
            <a:ext cx="1544247" cy="369332"/>
          </a:xfrm>
          <a:prstGeom prst="rect">
            <a:avLst/>
          </a:prstGeom>
          <a:solidFill>
            <a:schemeClr val="bg1">
              <a:lumMod val="75000"/>
            </a:schemeClr>
          </a:solidFill>
        </p:spPr>
        <p:txBody>
          <a:bodyPr wrap="square" rtlCol="0">
            <a:spAutoFit/>
          </a:bodyPr>
          <a:lstStyle/>
          <a:p>
            <a:pPr algn="ctr"/>
            <a:r>
              <a:rPr lang="en-US" dirty="0"/>
              <a:t>Conclusion: </a:t>
            </a:r>
          </a:p>
        </p:txBody>
      </p:sp>
      <p:sp>
        <p:nvSpPr>
          <p:cNvPr id="3" name="TextBox 2">
            <a:extLst>
              <a:ext uri="{FF2B5EF4-FFF2-40B4-BE49-F238E27FC236}">
                <a16:creationId xmlns:a16="http://schemas.microsoft.com/office/drawing/2014/main" id="{2506D26B-1695-A010-ABA9-D9BA6EF8DEDD}"/>
              </a:ext>
            </a:extLst>
          </p:cNvPr>
          <p:cNvSpPr txBox="1"/>
          <p:nvPr/>
        </p:nvSpPr>
        <p:spPr>
          <a:xfrm>
            <a:off x="614782" y="1385668"/>
            <a:ext cx="9059594" cy="2677656"/>
          </a:xfrm>
          <a:prstGeom prst="rect">
            <a:avLst/>
          </a:prstGeom>
          <a:solidFill>
            <a:schemeClr val="bg1">
              <a:lumMod val="75000"/>
            </a:schemeClr>
          </a:solidFill>
        </p:spPr>
        <p:txBody>
          <a:bodyPr wrap="square" rtlCol="0">
            <a:spAutoFit/>
          </a:bodyPr>
          <a:lstStyle/>
          <a:p>
            <a:pPr lvl="0"/>
            <a:r>
              <a:rPr lang="en-US" dirty="0"/>
              <a:t>Discuss the results and comment on how the Hall sensor works.</a:t>
            </a:r>
          </a:p>
          <a:p>
            <a:pPr marL="457200" lvl="1" indent="0">
              <a:buNone/>
            </a:pPr>
            <a:r>
              <a:rPr lang="en-US" sz="1200" dirty="0"/>
              <a:t>When the magnet was brought into close range of the sensor, the sensor began recording a negative measurement. When the magnet was flipped over, and the same process repeated, a positive measurement was recorded. While the magnet was not near the sensor, a measurement of zero was recorded. The Sensor works by detecting the magnetic flux density within its area. Once the density is beyond the pre-determined threshold, it begins generating a voltage signal in relation to the flux density and polarity. </a:t>
            </a:r>
          </a:p>
          <a:p>
            <a:pPr marL="457200" lvl="1" indent="0">
              <a:buNone/>
            </a:pPr>
            <a:endParaRPr lang="en-US" dirty="0"/>
          </a:p>
          <a:p>
            <a:pPr lvl="0"/>
            <a:r>
              <a:rPr lang="en-US" dirty="0"/>
              <a:t>What are some applications for the Hall effect sensor? </a:t>
            </a:r>
          </a:p>
          <a:p>
            <a:pPr marL="457200" lvl="1" indent="0">
              <a:buNone/>
            </a:pPr>
            <a:r>
              <a:rPr lang="en-US" sz="1200" dirty="0"/>
              <a:t>Hall effect sensors are used in extensively in the automotive world for ignition timing, in machine controls for motor location, in dishwashers for the spray arm to acknowledge its movement. Essentially, anything that has a rotational movement that will need to either acknowledged or recorded, will more than likely contain a hall effect sensor</a:t>
            </a:r>
          </a:p>
          <a:p>
            <a:endParaRPr lang="en-US" dirty="0"/>
          </a:p>
        </p:txBody>
      </p:sp>
    </p:spTree>
    <p:extLst>
      <p:ext uri="{BB962C8B-B14F-4D97-AF65-F5344CB8AC3E}">
        <p14:creationId xmlns:p14="http://schemas.microsoft.com/office/powerpoint/2010/main" val="2672146303"/>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 name="TextBox 3">
            <a:extLst>
              <a:ext uri="{FF2B5EF4-FFF2-40B4-BE49-F238E27FC236}">
                <a16:creationId xmlns:a16="http://schemas.microsoft.com/office/drawing/2014/main" id="{C343671E-EDF0-5770-79D2-57E12645C403}"/>
              </a:ext>
            </a:extLst>
          </p:cNvPr>
          <p:cNvSpPr txBox="1"/>
          <p:nvPr/>
        </p:nvSpPr>
        <p:spPr>
          <a:xfrm>
            <a:off x="4372456" y="500774"/>
            <a:ext cx="1544247" cy="369332"/>
          </a:xfrm>
          <a:prstGeom prst="rect">
            <a:avLst/>
          </a:prstGeom>
          <a:solidFill>
            <a:schemeClr val="bg1">
              <a:lumMod val="75000"/>
            </a:schemeClr>
          </a:solidFill>
        </p:spPr>
        <p:txBody>
          <a:bodyPr wrap="square" rtlCol="0">
            <a:spAutoFit/>
          </a:bodyPr>
          <a:lstStyle/>
          <a:p>
            <a:pPr algn="ctr"/>
            <a:r>
              <a:rPr lang="en-US" dirty="0"/>
              <a:t>Challenges: </a:t>
            </a:r>
          </a:p>
        </p:txBody>
      </p:sp>
      <p:sp>
        <p:nvSpPr>
          <p:cNvPr id="3" name="TextBox 2">
            <a:extLst>
              <a:ext uri="{FF2B5EF4-FFF2-40B4-BE49-F238E27FC236}">
                <a16:creationId xmlns:a16="http://schemas.microsoft.com/office/drawing/2014/main" id="{2506D26B-1695-A010-ABA9-D9BA6EF8DEDD}"/>
              </a:ext>
            </a:extLst>
          </p:cNvPr>
          <p:cNvSpPr txBox="1"/>
          <p:nvPr/>
        </p:nvSpPr>
        <p:spPr>
          <a:xfrm>
            <a:off x="614782" y="1385668"/>
            <a:ext cx="9059594" cy="1200329"/>
          </a:xfrm>
          <a:prstGeom prst="rect">
            <a:avLst/>
          </a:prstGeom>
          <a:solidFill>
            <a:schemeClr val="bg1">
              <a:lumMod val="75000"/>
            </a:schemeClr>
          </a:solidFill>
        </p:spPr>
        <p:txBody>
          <a:bodyPr wrap="square" rtlCol="0">
            <a:spAutoFit/>
          </a:bodyPr>
          <a:lstStyle/>
          <a:p>
            <a:r>
              <a:rPr lang="en-US" dirty="0"/>
              <a:t>The challenge that was ran into was moving the magnet either too slow or too quickly toward or away from the Hall sensor to obtain data that was not obscured. Moving too quickly provided very quick spikes in data, and too slowly the data was elongated. Finding a consistent speed was difficult to repeat for both sides of the magnet. </a:t>
            </a:r>
          </a:p>
        </p:txBody>
      </p:sp>
    </p:spTree>
    <p:extLst>
      <p:ext uri="{BB962C8B-B14F-4D97-AF65-F5344CB8AC3E}">
        <p14:creationId xmlns:p14="http://schemas.microsoft.com/office/powerpoint/2010/main" val="144374706"/>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 name="TextBox 3">
            <a:extLst>
              <a:ext uri="{FF2B5EF4-FFF2-40B4-BE49-F238E27FC236}">
                <a16:creationId xmlns:a16="http://schemas.microsoft.com/office/drawing/2014/main" id="{C343671E-EDF0-5770-79D2-57E12645C403}"/>
              </a:ext>
            </a:extLst>
          </p:cNvPr>
          <p:cNvSpPr txBox="1"/>
          <p:nvPr/>
        </p:nvSpPr>
        <p:spPr>
          <a:xfrm>
            <a:off x="4372456" y="500774"/>
            <a:ext cx="1544247" cy="369332"/>
          </a:xfrm>
          <a:prstGeom prst="rect">
            <a:avLst/>
          </a:prstGeom>
          <a:solidFill>
            <a:schemeClr val="bg1">
              <a:lumMod val="75000"/>
            </a:schemeClr>
          </a:solidFill>
        </p:spPr>
        <p:txBody>
          <a:bodyPr wrap="square" rtlCol="0">
            <a:spAutoFit/>
          </a:bodyPr>
          <a:lstStyle/>
          <a:p>
            <a:pPr algn="ctr"/>
            <a:r>
              <a:rPr lang="en-US" dirty="0"/>
              <a:t>Career Skills: </a:t>
            </a:r>
          </a:p>
        </p:txBody>
      </p:sp>
      <p:sp>
        <p:nvSpPr>
          <p:cNvPr id="3" name="TextBox 2">
            <a:extLst>
              <a:ext uri="{FF2B5EF4-FFF2-40B4-BE49-F238E27FC236}">
                <a16:creationId xmlns:a16="http://schemas.microsoft.com/office/drawing/2014/main" id="{2506D26B-1695-A010-ABA9-D9BA6EF8DEDD}"/>
              </a:ext>
            </a:extLst>
          </p:cNvPr>
          <p:cNvSpPr txBox="1"/>
          <p:nvPr/>
        </p:nvSpPr>
        <p:spPr>
          <a:xfrm>
            <a:off x="614782" y="1385668"/>
            <a:ext cx="9059594" cy="3416320"/>
          </a:xfrm>
          <a:prstGeom prst="rect">
            <a:avLst/>
          </a:prstGeom>
          <a:solidFill>
            <a:schemeClr val="bg1">
              <a:lumMod val="75000"/>
            </a:schemeClr>
          </a:solidFill>
        </p:spPr>
        <p:txBody>
          <a:bodyPr wrap="square" rtlCol="0">
            <a:spAutoFit/>
          </a:bodyPr>
          <a:lstStyle/>
          <a:p>
            <a:r>
              <a:rPr lang="en-US" dirty="0"/>
              <a:t>After working on these experiments, learning the mathematical formulas, and physically applying them to an application, the skills gained would be helpful within many careers. </a:t>
            </a:r>
          </a:p>
          <a:p>
            <a:endParaRPr lang="en-US" dirty="0"/>
          </a:p>
          <a:p>
            <a:r>
              <a:rPr lang="en-US" dirty="0"/>
              <a:t>To name a few skills obtained:</a:t>
            </a:r>
          </a:p>
          <a:p>
            <a:r>
              <a:rPr lang="en-US" dirty="0"/>
              <a:t>Understanding of how to convert radians to liner distance</a:t>
            </a:r>
          </a:p>
          <a:p>
            <a:r>
              <a:rPr lang="en-US" dirty="0"/>
              <a:t>Using time to calculate distance with a known speed constant</a:t>
            </a:r>
          </a:p>
          <a:p>
            <a:r>
              <a:rPr lang="en-US" dirty="0"/>
              <a:t>Plotting points and creating a line chart to display data</a:t>
            </a:r>
          </a:p>
          <a:p>
            <a:r>
              <a:rPr lang="en-US" dirty="0"/>
              <a:t>Calculating data and recognizing potential errors in a setup or experiment</a:t>
            </a:r>
          </a:p>
          <a:p>
            <a:r>
              <a:rPr lang="en-US" dirty="0"/>
              <a:t>Becoming proficient with Arduino IDE for programming and testing</a:t>
            </a:r>
          </a:p>
          <a:p>
            <a:endParaRPr lang="en-US" dirty="0"/>
          </a:p>
          <a:p>
            <a:r>
              <a:rPr lang="en-US" dirty="0"/>
              <a:t> </a:t>
            </a:r>
          </a:p>
          <a:p>
            <a:endParaRPr lang="en-US" dirty="0"/>
          </a:p>
        </p:txBody>
      </p:sp>
    </p:spTree>
    <p:extLst>
      <p:ext uri="{BB962C8B-B14F-4D97-AF65-F5344CB8AC3E}">
        <p14:creationId xmlns:p14="http://schemas.microsoft.com/office/powerpoint/2010/main" val="178528203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bg>
      <p:bgPr>
        <a:blipFill rotWithShape="0">
          <a:blip r:embed="rId2">
            <a:alphaModFix amt="80000"/>
          </a:blip>
          <a:stretch/>
        </a:blipFill>
        <a:effectLst/>
      </p:bgPr>
    </p:bg>
    <p:spTree>
      <p:nvGrpSpPr>
        <p:cNvPr id="1" name=""/>
        <p:cNvGrpSpPr/>
        <p:nvPr/>
      </p:nvGrpSpPr>
      <p:grpSpPr>
        <a:xfrm>
          <a:off x="0" y="0"/>
          <a:ext cx="0" cy="0"/>
          <a:chOff x="0" y="0"/>
          <a:chExt cx="0" cy="0"/>
        </a:xfrm>
      </p:grpSpPr>
      <p:sp>
        <p:nvSpPr>
          <p:cNvPr id="159" name="TextBox 158"/>
          <p:cNvSpPr txBox="1"/>
          <p:nvPr/>
        </p:nvSpPr>
        <p:spPr>
          <a:xfrm>
            <a:off x="4115520" y="87480"/>
            <a:ext cx="2058120" cy="597960"/>
          </a:xfrm>
          <a:prstGeom prst="rect">
            <a:avLst/>
          </a:prstGeom>
          <a:noFill/>
          <a:ln w="0">
            <a:noFill/>
          </a:ln>
        </p:spPr>
        <p:txBody>
          <a:bodyPr lIns="90000" tIns="45000" rIns="90000" bIns="45000" anchor="t">
            <a:noAutofit/>
          </a:bodyPr>
          <a:lstStyle/>
          <a:p>
            <a:pPr algn="ctr">
              <a:buNone/>
            </a:pPr>
            <a:r>
              <a:rPr lang="en-US" sz="2100" b="0" strike="noStrike" spc="-1">
                <a:highlight>
                  <a:srgbClr val="B2B2B2"/>
                </a:highlight>
                <a:latin typeface="Arial"/>
              </a:rPr>
              <a:t>PHYS-204</a:t>
            </a:r>
          </a:p>
        </p:txBody>
      </p:sp>
      <p:sp>
        <p:nvSpPr>
          <p:cNvPr id="4" name="TextBox 3">
            <a:extLst>
              <a:ext uri="{FF2B5EF4-FFF2-40B4-BE49-F238E27FC236}">
                <a16:creationId xmlns:a16="http://schemas.microsoft.com/office/drawing/2014/main" id="{C343671E-EDF0-5770-79D2-57E12645C403}"/>
              </a:ext>
            </a:extLst>
          </p:cNvPr>
          <p:cNvSpPr txBox="1"/>
          <p:nvPr/>
        </p:nvSpPr>
        <p:spPr>
          <a:xfrm>
            <a:off x="4024899" y="500774"/>
            <a:ext cx="2239359" cy="369332"/>
          </a:xfrm>
          <a:prstGeom prst="rect">
            <a:avLst/>
          </a:prstGeom>
          <a:solidFill>
            <a:schemeClr val="bg1">
              <a:lumMod val="75000"/>
            </a:schemeClr>
          </a:solidFill>
        </p:spPr>
        <p:txBody>
          <a:bodyPr wrap="square" rtlCol="0">
            <a:spAutoFit/>
          </a:bodyPr>
          <a:lstStyle/>
          <a:p>
            <a:pPr algn="ctr"/>
            <a:r>
              <a:rPr lang="en-US" dirty="0"/>
              <a:t>Project Conclusions</a:t>
            </a:r>
          </a:p>
        </p:txBody>
      </p:sp>
      <p:sp>
        <p:nvSpPr>
          <p:cNvPr id="3" name="TextBox 2">
            <a:extLst>
              <a:ext uri="{FF2B5EF4-FFF2-40B4-BE49-F238E27FC236}">
                <a16:creationId xmlns:a16="http://schemas.microsoft.com/office/drawing/2014/main" id="{2506D26B-1695-A010-ABA9-D9BA6EF8DEDD}"/>
              </a:ext>
            </a:extLst>
          </p:cNvPr>
          <p:cNvSpPr txBox="1"/>
          <p:nvPr/>
        </p:nvSpPr>
        <p:spPr>
          <a:xfrm>
            <a:off x="614782" y="1385668"/>
            <a:ext cx="9059594" cy="3139321"/>
          </a:xfrm>
          <a:prstGeom prst="rect">
            <a:avLst/>
          </a:prstGeom>
          <a:solidFill>
            <a:schemeClr val="bg1">
              <a:lumMod val="75000"/>
            </a:schemeClr>
          </a:solidFill>
        </p:spPr>
        <p:txBody>
          <a:bodyPr wrap="square" rtlCol="0">
            <a:spAutoFit/>
          </a:bodyPr>
          <a:lstStyle/>
          <a:p>
            <a:r>
              <a:rPr lang="en-US" dirty="0"/>
              <a:t>Applied Physics has given me a heightened level of understanding of how the world actually works. Before the understanding of the mathematical formulas learned within this course, along with the experiments within the lab, a rudimentary understanding was what was understood about the aspects that govern everyday workings. </a:t>
            </a:r>
          </a:p>
          <a:p>
            <a:endParaRPr lang="en-US" dirty="0"/>
          </a:p>
          <a:p>
            <a:r>
              <a:rPr lang="en-US" dirty="0"/>
              <a:t>Understanding how friction works in relation to energy needed to move an object, or how electricity flows, or how magnetic fields affect each other, all of this has heightened my level of understanding. </a:t>
            </a:r>
          </a:p>
          <a:p>
            <a:endParaRPr lang="en-US" dirty="0"/>
          </a:p>
          <a:p>
            <a:endParaRPr lang="en-US" dirty="0"/>
          </a:p>
          <a:p>
            <a:endParaRPr lang="en-US" dirty="0"/>
          </a:p>
        </p:txBody>
      </p:sp>
    </p:spTree>
    <p:extLst>
      <p:ext uri="{BB962C8B-B14F-4D97-AF65-F5344CB8AC3E}">
        <p14:creationId xmlns:p14="http://schemas.microsoft.com/office/powerpoint/2010/main" val="1789284138"/>
      </p:ext>
    </p:extLst>
  </p:cSld>
  <p:clrMapOvr>
    <a:masterClrMapping/>
  </p:clrMapOvr>
</p:sld>
</file>

<file path=ppt/theme/theme1.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Arial"/>
        <a:ea typeface="DejaVu Sans"/>
        <a:cs typeface="DejaVu Sans"/>
      </a:majorFont>
      <a:minorFont>
        <a:latin typeface="Arial"/>
        <a:ea typeface="DejaVu Sans"/>
        <a:cs typeface="DejaVu Sans"/>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miter/>
        </a:ln>
        <a:ln w="25400" cap="flat" cmpd="sng" algn="ctr">
          <a:solidFill>
            <a:schemeClr val="phClr"/>
          </a:solidFill>
          <a:prstDash val="solid"/>
          <a:miter/>
        </a:ln>
        <a:ln w="38100" cap="flat" cmpd="sng" algn="ctr">
          <a:solidFill>
            <a:schemeClr val="phClr"/>
          </a:solidFill>
          <a:prstDash val="solid"/>
          <a:miter/>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docProps/app.xml><?xml version="1.0" encoding="utf-8"?>
<Properties xmlns="http://schemas.openxmlformats.org/officeDocument/2006/extended-properties" xmlns:vt="http://schemas.openxmlformats.org/officeDocument/2006/docPropsVTypes">
  <Template/>
  <TotalTime>263</TotalTime>
  <Words>3033</Words>
  <Application>Microsoft Office PowerPoint</Application>
  <PresentationFormat>Custom</PresentationFormat>
  <Paragraphs>313</Paragraphs>
  <Slides>40</Slides>
  <Notes>0</Notes>
  <HiddenSlides>0</HiddenSlides>
  <MMClips>0</MMClips>
  <ScaleCrop>false</ScaleCrop>
  <HeadingPairs>
    <vt:vector size="6" baseType="variant">
      <vt:variant>
        <vt:lpstr>Fonts Used</vt:lpstr>
      </vt:variant>
      <vt:variant>
        <vt:i4>8</vt:i4>
      </vt:variant>
      <vt:variant>
        <vt:lpstr>Theme</vt:lpstr>
      </vt:variant>
      <vt:variant>
        <vt:i4>1</vt:i4>
      </vt:variant>
      <vt:variant>
        <vt:lpstr>Slide Titles</vt:lpstr>
      </vt:variant>
      <vt:variant>
        <vt:i4>40</vt:i4>
      </vt:variant>
    </vt:vector>
  </HeadingPairs>
  <TitlesOfParts>
    <vt:vector size="49" baseType="lpstr">
      <vt:lpstr>Arial</vt:lpstr>
      <vt:lpstr>Calibri</vt:lpstr>
      <vt:lpstr>Calibri Light</vt:lpstr>
      <vt:lpstr>Cambria Math</vt:lpstr>
      <vt:lpstr>Liberation Serif</vt:lpstr>
      <vt:lpstr>Symbol</vt:lpstr>
      <vt:lpstr>Times New Roman</vt:lpstr>
      <vt:lpstr>Wingdings</vt:lpstr>
      <vt:lpstr>Office Theme</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lpstr>PowerPoint Presentation</vt:lpstr>
    </vt:vector>
  </TitlesOfParts>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PowerPoint Presentation</dc:title>
  <dc:subject/>
  <dc:creator/>
  <dc:description/>
  <cp:lastModifiedBy>Steve Crawford</cp:lastModifiedBy>
  <cp:revision>17</cp:revision>
  <dcterms:created xsi:type="dcterms:W3CDTF">2022-06-22T16:50:56Z</dcterms:created>
  <dcterms:modified xsi:type="dcterms:W3CDTF">2022-06-25T18:52:13Z</dcterms:modified>
  <dc:language>en-US</dc:language>
</cp:coreProperties>
</file>